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88" r:id="rId2"/>
    <p:sldId id="278" r:id="rId3"/>
    <p:sldId id="282" r:id="rId4"/>
    <p:sldId id="293" r:id="rId5"/>
    <p:sldId id="291" r:id="rId6"/>
    <p:sldId id="290" r:id="rId7"/>
    <p:sldId id="297" r:id="rId8"/>
    <p:sldId id="285" r:id="rId9"/>
    <p:sldId id="292" r:id="rId10"/>
    <p:sldId id="299" r:id="rId11"/>
    <p:sldId id="300" r:id="rId12"/>
    <p:sldId id="303" r:id="rId13"/>
    <p:sldId id="304" r:id="rId14"/>
    <p:sldId id="301" r:id="rId15"/>
    <p:sldId id="302" r:id="rId16"/>
    <p:sldId id="286" r:id="rId17"/>
    <p:sldId id="295" r:id="rId18"/>
    <p:sldId id="294" r:id="rId19"/>
    <p:sldId id="287" r:id="rId20"/>
    <p:sldId id="279" r:id="rId21"/>
    <p:sldId id="280" r:id="rId22"/>
    <p:sldId id="289" r:id="rId23"/>
    <p:sldId id="284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0878"/>
    <a:srgbClr val="641C5A"/>
    <a:srgbClr val="0000FF"/>
    <a:srgbClr val="FFFFA7"/>
    <a:srgbClr val="CC00FF"/>
    <a:srgbClr val="C0C8FA"/>
    <a:srgbClr val="B8ABFB"/>
    <a:srgbClr val="573BFF"/>
    <a:srgbClr val="FF00FF"/>
    <a:srgbClr val="FFAB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3-4495-A287-D7A469FBD0FE}"/>
              </c:ext>
            </c:extLst>
          </c:dPt>
          <c:dPt>
            <c:idx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3-4495-A287-D7A469FBD0FE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43-4495-A287-D7A469FBD0FE}"/>
              </c:ext>
            </c:extLst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43-4495-A287-D7A469FBD0FE}"/>
              </c:ext>
            </c:extLst>
          </c:dPt>
          <c:dPt>
            <c:idx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43-4495-A287-D7A469FBD0FE}"/>
              </c:ext>
            </c:extLst>
          </c:dPt>
          <c:val>
            <c:numRef>
              <c:f>Лист1!$N$13:$N$17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43-4495-A287-D7A469FBD0FE}"/>
            </c:ext>
          </c:extLst>
        </c:ser>
        <c:firstSliceAng val="0"/>
      </c:pie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24AD-2C44-4B83-A6D3-1A7AF2A545A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5D3DD-361E-48F9-A8D2-21736DD1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26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59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3B6565E-B334-4A64-BADA-C56DA8B59DDC}" type="datetime1">
              <a:rPr lang="ru-RU" smtClean="0"/>
              <a:pPr/>
              <a:t>15.12.2021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7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9506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9618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5822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1780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92833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6093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2005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4107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643" y="-87956"/>
            <a:ext cx="10970715" cy="461665"/>
          </a:xfrm>
        </p:spPr>
        <p:txBody>
          <a:bodyPr/>
          <a:lstStyle>
            <a:lvl1pPr>
              <a:defRPr sz="3000" b="1" i="0">
                <a:solidFill>
                  <a:srgbClr val="6C276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xmlns="" id="{D2C263C4-E42E-408D-99D6-349D6607D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xmlns="" id="{2A241E90-1BFF-4783-92A9-121F79DD87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5FB596B-2EDF-4B2C-B4A9-E9B7AFB0517B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B50CBBE-CE99-4F63-A8BD-8710F437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 sz="1800"/>
            </a:lvl1pPr>
          </a:lstStyle>
          <a:p>
            <a:fld id="{1AB76A18-E32F-4EFE-A6EA-070B73FA5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80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761A4E-5872-4BAD-8DC6-A76E6A612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1164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1682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1159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424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3090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072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6508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E7E4FF2-ED89-41E9-A579-3C1EE0802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2117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02EB-A92F-49D8-96D7-3D1BDB870E3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6F626A9-79E3-455A-A322-A1F8C6CC891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6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oco.ru" TargetMode="External"/><Relationship Id="rId2" Type="http://schemas.openxmlformats.org/officeDocument/2006/relationships/hyperlink" Target="http://skiv.instrao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nteroko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8907" y="1610436"/>
            <a:ext cx="7281747" cy="49464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180878"/>
                </a:solidFill>
                <a:latin typeface="Bookman Old Style" pitchFamily="18" charset="0"/>
              </a:rPr>
              <a:t>Вызовы, большие задачи наполняют особым смыслом нашу жизнь. Нам надо быть смелыми в замыслах, делах и поступках, брать на себя инициативу, ответственность, становиться сильнее, а значит – приносить пользу своей семье, детям, всей стране, менять мир, жизнь страны к лучшему, создавать Россию, о которой мы вместе мечтаем !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180878"/>
                </a:solidFill>
                <a:latin typeface="Bookman Old Style" pitchFamily="18" charset="0"/>
              </a:rPr>
              <a:t>  Президент РФ В.В.Путин</a:t>
            </a:r>
            <a:endParaRPr lang="ru-RU" sz="3500" b="1" dirty="0">
              <a:solidFill>
                <a:srgbClr val="180878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33" y="256478"/>
            <a:ext cx="11530361" cy="13403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«Функциональная грамотность учителя – основа развития функциональной грамотности ученика»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.    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https://don24.ru/varnish/uploads/2020/01/%D0%BE%D0%B1%D1%89%D0%B5%D1%81%D1%82%D0%B2%D0%BE-UoTSjYxdUGuAg4wa2NwXjsDSj4SNPfdn/%D0%BF%D1%83%D1%82%D0%B8%D0%BD-3RjnGwEM5kXpz52d8xK-ym1fGMysKz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63" y="1291895"/>
            <a:ext cx="5274528" cy="51794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73" y="624110"/>
            <a:ext cx="9921139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Bookman Old Style" pitchFamily="18" charset="0"/>
              </a:rPr>
              <a:t>Читательская </a:t>
            </a:r>
            <a:r>
              <a:rPr lang="ru-RU" sz="4000" b="1" dirty="0">
                <a:solidFill>
                  <a:schemeClr val="accent1"/>
                </a:solidFill>
                <a:latin typeface="Bookman Old Style" pitchFamily="18" charset="0"/>
              </a:rPr>
              <a:t>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5190" y="1550020"/>
            <a:ext cx="10679422" cy="465005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понимать, использовать, оценивать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тексты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размышлять о них и заниматься чтением для того,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достигать своих целей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расширять свои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и возможности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социальной жизни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3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92476" y="0"/>
            <a:ext cx="1799524" cy="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692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Требования к текстам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341" y="1326995"/>
            <a:ext cx="10668271" cy="5263376"/>
          </a:xfrm>
        </p:spPr>
        <p:txBody>
          <a:bodyPr>
            <a:normAutofit lnSpcReduction="10000"/>
          </a:bodyPr>
          <a:lstStyle/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sz="2800" b="1" dirty="0">
                <a:latin typeface="Bookman Old Style" pitchFamily="18" charset="0"/>
              </a:rPr>
              <a:t>информационная насыщенность текстового материала;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sz="2800" b="1" dirty="0">
                <a:latin typeface="Bookman Old Style" pitchFamily="18" charset="0"/>
              </a:rPr>
              <a:t> отсутствие «привязки» к содержанию разных образовательных областей, представленных в школьном курсе;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sz="2800" b="1" dirty="0">
                <a:latin typeface="Bookman Old Style" pitchFamily="18" charset="0"/>
              </a:rPr>
              <a:t> соответствие возрастным особенностям восприятия ученика;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sz="2800" b="1" dirty="0">
                <a:latin typeface="Bookman Old Style" pitchFamily="18" charset="0"/>
              </a:rPr>
              <a:t> соответствие читательским и жизненным интересам учеников;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sz="2800" b="1" dirty="0">
                <a:latin typeface="Bookman Old Style" pitchFamily="18" charset="0"/>
              </a:rPr>
              <a:t> возможность разработать задания, «готовящие к жизни», на основе данного текстового материала.</a:t>
            </a:r>
          </a:p>
          <a:p>
            <a:endParaRPr lang="ru-RU" alt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6665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029" y="624110"/>
            <a:ext cx="10322583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Естественнонаучная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80947" y="1962615"/>
            <a:ext cx="10199919" cy="475041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 fontScale="47500" lnSpcReduction="20000"/>
          </a:bodyPr>
          <a:lstStyle/>
          <a:p>
            <a:pPr marL="0" lvl="0" indent="0" algn="ctr">
              <a:buNone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«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научно объяснять явления, оценивать и планировать научные исследования, научно интерпретировать данные и доказательства.»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endParaRPr lang="ru-RU" sz="4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89071" y="-13567"/>
            <a:ext cx="1799524" cy="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045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863" y="624110"/>
            <a:ext cx="10924749" cy="12808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Уточнение концептуальных рамок: естественнонаучная грамотность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17" y="2085279"/>
            <a:ext cx="5702805" cy="4549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4859" y="2096429"/>
            <a:ext cx="6043420" cy="45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75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1" y="323386"/>
            <a:ext cx="10947051" cy="97015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Математическая 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1737" y="1137423"/>
            <a:ext cx="10712875" cy="538603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Математическая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грамотность – это способность индивидуума проводить математические рассуждения 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pPr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Она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включает использование математических понятий, процедур,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фактов и инструментов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чтобы описать, объяснить и предсказать явления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Она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гражданину.»</a:t>
            </a: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92476" y="0"/>
            <a:ext cx="1799524" cy="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937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1" y="267629"/>
            <a:ext cx="11218127" cy="16373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Уточнение концептуальных рамок: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математическая грамотность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PISA 2021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1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 l="18279" t="20641" r="21593" b="5210"/>
          <a:stretch>
            <a:fillRect/>
          </a:stretch>
        </p:blipFill>
        <p:spPr bwMode="auto">
          <a:xfrm>
            <a:off x="1103972" y="1460809"/>
            <a:ext cx="9210906" cy="52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7689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987561" cy="759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F91ADC5A-D29A-42A4-B767-D1B18C210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9597"/>
            <a:ext cx="10972800" cy="1080120"/>
          </a:xfrm>
        </p:spPr>
        <p:txBody>
          <a:bodyPr tIns="212306">
            <a:normAutofit fontScale="90000"/>
          </a:bodyPr>
          <a:lstStyle/>
          <a:p>
            <a:pPr marL="92075"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0066CC"/>
                </a:solidFill>
                <a:latin typeface="+mj-lt"/>
                <a:ea typeface="Carlito"/>
              </a:rPr>
              <a:t>ЭЛЕКТРОННЫЙ БАНК ЗАДАНИЙ </a:t>
            </a:r>
            <a:r>
              <a:rPr lang="ru-RU" altLang="en-US" sz="2800" dirty="0">
                <a:solidFill>
                  <a:srgbClr val="0066CC"/>
                </a:solidFill>
                <a:latin typeface="+mj-lt"/>
                <a:ea typeface="Carlito"/>
              </a:rPr>
              <a:t/>
            </a:r>
            <a:br>
              <a:rPr lang="ru-RU" altLang="en-US" sz="2800" dirty="0">
                <a:solidFill>
                  <a:srgbClr val="0066CC"/>
                </a:solidFill>
                <a:latin typeface="+mj-lt"/>
                <a:ea typeface="Carlito"/>
              </a:rPr>
            </a:br>
            <a:r>
              <a:rPr lang="en-US" altLang="en-US" sz="2800" dirty="0">
                <a:solidFill>
                  <a:srgbClr val="0066CC"/>
                </a:solidFill>
                <a:latin typeface="+mj-lt"/>
                <a:ea typeface="Carlito"/>
              </a:rPr>
              <a:t>ДЛЯ ОЦЕНКИ ФУНКЦИОНАЛЬНОЙ  ГРАМОТНОСТИ</a:t>
            </a:r>
            <a:r>
              <a:rPr lang="ru-RU" altLang="en-US" sz="2800" dirty="0">
                <a:solidFill>
                  <a:srgbClr val="0066CC"/>
                </a:solidFill>
                <a:latin typeface="+mj-lt"/>
                <a:ea typeface="Carlito"/>
              </a:rPr>
              <a:t/>
            </a:r>
            <a:br>
              <a:rPr lang="ru-RU" altLang="en-US" sz="2800" dirty="0">
                <a:solidFill>
                  <a:srgbClr val="0066CC"/>
                </a:solidFill>
                <a:latin typeface="+mj-lt"/>
                <a:ea typeface="Carlito"/>
              </a:rPr>
            </a:br>
            <a:r>
              <a:rPr lang="en-US" sz="2000" b="0" i="0" u="none" strike="noStrike" dirty="0">
                <a:solidFill>
                  <a:srgbClr val="005BD1"/>
                </a:solidFill>
                <a:effectLst/>
                <a:latin typeface="Arial" panose="020B0604020202020204" pitchFamily="34" charset="0"/>
                <a:hlinkClick r:id="rId2"/>
              </a:rPr>
              <a:t>https://fg.resh.edu.ru/</a:t>
            </a:r>
            <a:endParaRPr lang="en-US" altLang="en-US" sz="2800" dirty="0">
              <a:solidFill>
                <a:srgbClr val="0066CC"/>
              </a:solidFill>
              <a:latin typeface="+mj-lt"/>
              <a:ea typeface="Carlito"/>
            </a:endParaRPr>
          </a:p>
        </p:txBody>
      </p:sp>
      <p:sp>
        <p:nvSpPr>
          <p:cNvPr id="15363" name="object 3">
            <a:extLst>
              <a:ext uri="{FF2B5EF4-FFF2-40B4-BE49-F238E27FC236}">
                <a16:creationId xmlns:a16="http://schemas.microsoft.com/office/drawing/2014/main" xmlns="" id="{88054AA5-8DF3-49BD-8E40-1B7C8843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1844824"/>
            <a:ext cx="7296811" cy="479784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766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66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631505" y="404665"/>
            <a:ext cx="8929687" cy="2255837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Диагностические работы</a:t>
            </a:r>
            <a:r>
              <a:rPr lang="en-US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6378" y="2492896"/>
            <a:ext cx="62352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u="sng" dirty="0" smtClean="0">
                <a:hlinkClick r:id="rId2" tooltip="http://skiv.instrao.ru/"/>
              </a:rPr>
              <a:t>http</a:t>
            </a:r>
            <a:r>
              <a:rPr lang="en-US" sz="5400" u="sng" dirty="0">
                <a:hlinkClick r:id="rId2" tooltip="http://skiv.instrao.ru/"/>
              </a:rPr>
              <a:t>://skiv.instrao.ru/</a:t>
            </a:r>
            <a:endParaRPr lang="ru-RU" sz="5400" u="sng" dirty="0" smtClean="0">
              <a:solidFill>
                <a:schemeClr val="accent5"/>
              </a:solidFill>
              <a:latin typeface="Arial" panose="020B0604020202020204" pitchFamily="34" charset="0"/>
              <a:hlinkClick r:id="rId3" action="ppaction://hlinkfile"/>
            </a:endParaRPr>
          </a:p>
          <a:p>
            <a:pPr algn="ctr">
              <a:defRPr/>
            </a:pPr>
            <a:r>
              <a:rPr lang="ru-RU" sz="5400" u="sng" dirty="0" smtClean="0">
                <a:solidFill>
                  <a:schemeClr val="accent5"/>
                </a:solidFill>
                <a:latin typeface="Arial" panose="020B0604020202020204" pitchFamily="34" charset="0"/>
                <a:hlinkClick r:id="rId3" action="ppaction://hlinkfile"/>
              </a:rPr>
              <a:t>fioco.ru</a:t>
            </a:r>
            <a:endParaRPr lang="ru-RU" sz="5400" u="sng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Прямоугольник 2">
            <a:hlinkClick r:id="rId4"/>
          </p:cNvPr>
          <p:cNvSpPr>
            <a:spLocks noChangeArrowheads="1"/>
          </p:cNvSpPr>
          <p:nvPr/>
        </p:nvSpPr>
        <p:spPr bwMode="auto">
          <a:xfrm>
            <a:off x="2368791" y="3277726"/>
            <a:ext cx="757040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6000" dirty="0" smtClean="0"/>
          </a:p>
          <a:p>
            <a:pPr algn="ctr"/>
            <a:r>
              <a:rPr lang="ru-RU" altLang="ru-RU" sz="5400" dirty="0" smtClean="0">
                <a:hlinkClick r:id="rId4"/>
              </a:rPr>
              <a:t>http</a:t>
            </a:r>
            <a:r>
              <a:rPr lang="ru-RU" altLang="ru-RU" sz="5400" dirty="0">
                <a:hlinkClick r:id="rId4"/>
              </a:rPr>
              <a:t>://www.centeroko.ru</a:t>
            </a:r>
            <a:r>
              <a:rPr lang="ru-RU" altLang="ru-RU" sz="5400" dirty="0" smtClean="0">
                <a:hlinkClick r:id="rId4"/>
              </a:rPr>
              <a:t>/</a:t>
            </a:r>
            <a:endParaRPr lang="ru-RU" altLang="ru-RU" sz="5400" dirty="0" smtClean="0"/>
          </a:p>
          <a:p>
            <a:pPr algn="ctr"/>
            <a:endParaRPr lang="ru-RU" alt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94990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27" y="245327"/>
            <a:ext cx="11259285" cy="224139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Теперь главное - не накапливать знания, а уметь их применять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.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https://st2.depositphotos.com/3159197/7908/i/950/depositphotos_79089248-stock-photo-3d-white-business-people-an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98" y="2709745"/>
            <a:ext cx="6913074" cy="39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478" y="133815"/>
            <a:ext cx="72148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На протяжении веков человечество создавало систему обучения, настроенную, прежде всего, на решение именно типичных заданий, учила действовать по шаблону, поскольку шаблон предполагает некий стандарт, принятый всеми.</a:t>
            </a:r>
          </a:p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Другое дело, что только на одних типичных заданиях далеко не уедешь, следовательно, нужны задания творческие, нестандартные, нетипичные, оригинальные.</a:t>
            </a:r>
          </a:p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Но и пытаться выстроить обучение только на таких задачах также было бы большой ошибкой, ибо прежде, чем научить творчеству, нужно развить репродуктивное                                      мышление. А значит, всё дело в умелом сочетании того и другого.»    </a:t>
            </a:r>
          </a:p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                                                 В. А.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Болотов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                  </a:t>
            </a:r>
          </a:p>
        </p:txBody>
      </p:sp>
      <p:pic>
        <p:nvPicPr>
          <p:cNvPr id="1026" name="Picture 2" descr="C:\Users\User\Desktop\000183753289_RIAN-ID-617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078" y="627279"/>
            <a:ext cx="5193922" cy="498178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301605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6115" y="211872"/>
          <a:ext cx="11887204" cy="647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1"/>
                <a:gridCol w="2971801"/>
                <a:gridCol w="2971801"/>
                <a:gridCol w="2971801"/>
              </a:tblGrid>
              <a:tr h="98086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уровень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уровень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16154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текстом: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 информации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с текстом, содержащим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надежную и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противоречивую информацию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Соединить несколько единиц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информации, содержащейся в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тексте с малознакомым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Найти информацию, прямо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сформулированную в тексте со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знакомым содержанием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00667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текстом: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интерпретация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Продемонстрировать полное и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детальное понимание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неоднозначного и противоречивого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Истолковывать значение всего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текста и его частей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Понять главную идею текста 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его частей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16154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текстом: оценка и размышление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Оценить противоречивую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иформулировать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гипотезы на основе длинных 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сложных текстов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Оценивать информацию в тексте, содержание которого не ограничивается житейским опытом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личный опыт 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знания для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объяснения текста со знакомым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667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грамотность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Выделить в жизненной ситуации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проблему, решаемую средствами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математики, построить модель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Установить связи и интегрировать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из разных областей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Воспроизвести факты и методы,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выполнить вычисления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16154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научная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грамотность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Создавать объяснительные 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прогнозирующие модели, оценивать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альтернативные точки зрения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естественно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научное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для объяснения 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прогнозирования природных </a:t>
                      </a:r>
                    </a:p>
                    <a:p>
                      <a:r>
                        <a:rPr lang="ru-RU" sz="1200" dirty="0" smtClean="0"/>
                        <a:t>явлений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Привести пример, подтвердить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уже сформулированный вывод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4766" y="652346"/>
            <a:ext cx="8046156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171" y="0"/>
            <a:ext cx="9601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7323" y="470893"/>
            <a:ext cx="9813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измерительных материалов </a:t>
            </a: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4564654"/>
              </p:ext>
            </p:extLst>
          </p:nvPr>
        </p:nvGraphicFramePr>
        <p:xfrm>
          <a:off x="1595320" y="1400043"/>
          <a:ext cx="8201522" cy="543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3191288" y="2146575"/>
            <a:ext cx="2743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</a:t>
            </a:r>
          </a:p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Мышление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Разрешение  проблем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компетенции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61604" y="2713521"/>
            <a:ext cx="16113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2009, 2018, 2027</a:t>
            </a:r>
          </a:p>
        </p:txBody>
      </p:sp>
      <p:sp>
        <p:nvSpPr>
          <p:cNvPr id="54" name="Стрелка: пятиугольник 27">
            <a:extLst>
              <a:ext uri="{FF2B5EF4-FFF2-40B4-BE49-F238E27FC236}">
                <a16:creationId xmlns=""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897349" y="1770009"/>
            <a:ext cx="3110608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2021 г. </a:t>
            </a:r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Стрелка: пятиугольник 27">
            <a:extLst>
              <a:ext uri="{FF2B5EF4-FFF2-40B4-BE49-F238E27FC236}">
                <a16:creationId xmlns=""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771894" y="4388947"/>
            <a:ext cx="2778752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2024 г.</a:t>
            </a:r>
          </a:p>
        </p:txBody>
      </p:sp>
      <p:sp>
        <p:nvSpPr>
          <p:cNvPr id="49" name="Стрелка: пятиугольник 27">
            <a:extLst>
              <a:ext uri="{FF2B5EF4-FFF2-40B4-BE49-F238E27FC236}">
                <a16:creationId xmlns="" xmlns:a16="http://schemas.microsoft.com/office/drawing/2014/main" id="{39050F66-3963-498A-9692-341E39573DA0}"/>
              </a:ext>
            </a:extLst>
          </p:cNvPr>
          <p:cNvSpPr/>
          <p:nvPr/>
        </p:nvSpPr>
        <p:spPr>
          <a:xfrm flipH="1">
            <a:off x="7998249" y="3939779"/>
            <a:ext cx="3335544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2021 </a:t>
            </a:r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</a:t>
            </a:r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71847" y="4075194"/>
            <a:ext cx="271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2006, 2015, 2024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720" y="4042203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8204" y="5370885"/>
            <a:ext cx="201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9473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Особенности заданий для формирования и</a:t>
            </a:r>
            <a:b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функциональной грамотности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468" y="1672683"/>
            <a:ext cx="11318487" cy="489538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Задачи, поставленные вне предметной области и решаемые с помощью  предметных знаний</a:t>
            </a:r>
          </a:p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каждом из заданий описываются  жизненная ситуация, как правило близкая  понятная учащемуся</a:t>
            </a:r>
          </a:p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Контекст заданий близок к   проблемным ситуациям, возникающим в  повседневной жизни</a:t>
            </a:r>
          </a:p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Ситуация требует  осознанного выбора модели поведения</a:t>
            </a:r>
          </a:p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 изложены простым, ясным языком</a:t>
            </a:r>
          </a:p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Требуется перевод с обыденного языка на язык предметной области  (математики, физики и др.)</a:t>
            </a:r>
          </a:p>
          <a:p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Используются разные форматы представления информации рисунки, таблицы,  диаграммы, комиксы и др.</a:t>
            </a:r>
          </a:p>
          <a:p>
            <a:endParaRPr lang="ru-RU" sz="2400" dirty="0" smtClean="0">
              <a:ln>
                <a:solidFill>
                  <a:schemeClr val="tx1"/>
                </a:solidFill>
              </a:ln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функциональной грамотности от </a:t>
            </a:r>
            <a:r>
              <a:rPr lang="en-US" dirty="0" smtClean="0"/>
              <a:t> </a:t>
            </a:r>
            <a:r>
              <a:rPr lang="ru-RU" dirty="0" smtClean="0"/>
              <a:t>академической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ru-RU" b="1" dirty="0" smtClean="0"/>
              <a:t>Академическая грамотность</a:t>
            </a:r>
          </a:p>
          <a:p>
            <a:pPr fontAlgn="t"/>
            <a:r>
              <a:rPr lang="ru-RU" b="1" dirty="0" smtClean="0"/>
              <a:t>Функциональная </a:t>
            </a:r>
          </a:p>
          <a:p>
            <a:pPr fontAlgn="t"/>
            <a:r>
              <a:rPr lang="ru-RU" dirty="0" smtClean="0"/>
              <a:t>Моделирует ту или иную область научного познания</a:t>
            </a:r>
          </a:p>
          <a:p>
            <a:pPr fontAlgn="t"/>
            <a:r>
              <a:rPr lang="ru-RU" dirty="0" smtClean="0"/>
              <a:t>Моделирует реальную жизненную ситуацию</a:t>
            </a:r>
          </a:p>
          <a:p>
            <a:pPr fontAlgn="t"/>
            <a:r>
              <a:rPr lang="ru-RU" dirty="0" smtClean="0"/>
              <a:t>Предполагает развитие причинно – следственного линейного мышления</a:t>
            </a:r>
          </a:p>
          <a:p>
            <a:pPr fontAlgn="t"/>
            <a:r>
              <a:rPr lang="ru-RU" dirty="0" smtClean="0"/>
              <a:t>Ориентирует на нелинейное мышление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Конструируется на базе классической системы формирования понятий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Конструируется на базе инновационной идеи</a:t>
            </a:r>
          </a:p>
          <a:p>
            <a:pPr fontAlgn="t"/>
            <a:r>
              <a:rPr lang="ru-RU" dirty="0" smtClean="0"/>
              <a:t>Обучающиеся осваивают систему понятий конкретной науки</a:t>
            </a:r>
          </a:p>
          <a:p>
            <a:pPr fontAlgn="t"/>
            <a:r>
              <a:rPr lang="ru-RU" dirty="0" smtClean="0"/>
              <a:t>Обучающиеся осваивают систему предметных знаний, как средства решения задач в реальных ситуациях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123" y="624110"/>
            <a:ext cx="10762490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Структура измерительных материалов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PISA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990" r="2000"/>
          <a:stretch>
            <a:fillRect/>
          </a:stretch>
        </p:blipFill>
        <p:spPr>
          <a:xfrm>
            <a:off x="925552" y="1749287"/>
            <a:ext cx="10272535" cy="48635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71" y="346249"/>
            <a:ext cx="11081538" cy="981495"/>
          </a:xfrm>
          <a:prstGeom prst="rect">
            <a:avLst/>
          </a:prstGeom>
        </p:spPr>
        <p:txBody>
          <a:bodyPr vert="horz" wrap="square" lIns="0" tIns="159203" rIns="0" bIns="0" rtlCol="0" anchor="ctr">
            <a:spAutoFit/>
          </a:bodyPr>
          <a:lstStyle/>
          <a:p>
            <a:pPr marL="370248" marR="3079" algn="ctr">
              <a:lnSpc>
                <a:spcPts val="3243"/>
              </a:lnSpc>
              <a:spcBef>
                <a:spcPts val="467"/>
              </a:spcBef>
            </a:pPr>
            <a:r>
              <a:rPr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MS PGothic" pitchFamily="34" charset="-128"/>
                <a:cs typeface="+mn-cs"/>
              </a:rPr>
              <a:t>Особенности заданий для формирования и оценки  функциональной грамотности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661" y="1507416"/>
            <a:ext cx="11134193" cy="4923914"/>
          </a:xfrm>
          <a:prstGeom prst="rect">
            <a:avLst/>
          </a:prstGeom>
        </p:spPr>
        <p:txBody>
          <a:bodyPr vert="horz" wrap="square" lIns="0" tIns="6542" rIns="0" bIns="0" rtlCol="0">
            <a:spAutoFit/>
          </a:bodyPr>
          <a:lstStyle/>
          <a:p>
            <a:pPr marL="350213" marR="983352" indent="-342900" algn="just">
              <a:lnSpc>
                <a:spcPct val="100800"/>
              </a:lnSpc>
              <a:spcBef>
                <a:spcPts val="52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dirty="0">
                <a:latin typeface="Arial"/>
                <a:cs typeface="Arial"/>
              </a:rPr>
              <a:t>Задачи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pc="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поставленные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3" dirty="0">
                <a:solidFill>
                  <a:srgbClr val="FF0000"/>
                </a:solidFill>
                <a:latin typeface="Arial"/>
                <a:cs typeface="Arial"/>
              </a:rPr>
              <a:t>вне</a:t>
            </a:r>
            <a:r>
              <a:rPr spc="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6" dirty="0">
                <a:solidFill>
                  <a:srgbClr val="FF0000"/>
                </a:solidFill>
                <a:latin typeface="Arial"/>
                <a:cs typeface="Arial"/>
              </a:rPr>
              <a:t>предметной</a:t>
            </a:r>
            <a:r>
              <a:rPr spc="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FF0000"/>
                </a:solidFill>
                <a:latin typeface="Arial"/>
                <a:cs typeface="Arial"/>
              </a:rPr>
              <a:t>области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 и</a:t>
            </a:r>
            <a:r>
              <a:rPr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решаемые</a:t>
            </a:r>
            <a:r>
              <a:rPr spc="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pc="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помощью </a:t>
            </a:r>
            <a:r>
              <a:rPr spc="-59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6" dirty="0" err="1">
                <a:solidFill>
                  <a:srgbClr val="FF0000"/>
                </a:solidFill>
                <a:latin typeface="Arial"/>
                <a:cs typeface="Arial"/>
              </a:rPr>
              <a:t>предметных</a:t>
            </a:r>
            <a:r>
              <a:rPr spc="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3" dirty="0" err="1" smtClean="0">
                <a:solidFill>
                  <a:srgbClr val="FF0000"/>
                </a:solidFill>
                <a:latin typeface="Arial"/>
                <a:cs typeface="Arial"/>
              </a:rPr>
              <a:t>знаний</a:t>
            </a:r>
            <a:r>
              <a:rPr lang="ru-RU" spc="3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213" marR="250552" indent="-342900" algn="just">
              <a:lnSpc>
                <a:spcPct val="100800"/>
              </a:lnSpc>
              <a:spcBef>
                <a:spcPts val="949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spc="9" dirty="0">
                <a:latin typeface="Arial"/>
                <a:cs typeface="Arial"/>
              </a:rPr>
              <a:t>В</a:t>
            </a:r>
            <a:r>
              <a:rPr spc="3" dirty="0">
                <a:latin typeface="Arial"/>
                <a:cs typeface="Arial"/>
              </a:rPr>
              <a:t> </a:t>
            </a:r>
            <a:r>
              <a:rPr spc="12" dirty="0">
                <a:latin typeface="Arial"/>
                <a:cs typeface="Arial"/>
              </a:rPr>
              <a:t>каждом</a:t>
            </a:r>
            <a:r>
              <a:rPr spc="18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из</a:t>
            </a:r>
            <a:r>
              <a:rPr spc="12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заданий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3" dirty="0">
                <a:latin typeface="Arial"/>
                <a:cs typeface="Arial"/>
              </a:rPr>
              <a:t>описываются</a:t>
            </a:r>
            <a:r>
              <a:rPr spc="42" dirty="0">
                <a:latin typeface="Arial"/>
                <a:cs typeface="Arial"/>
              </a:rPr>
              <a:t> </a:t>
            </a:r>
            <a:r>
              <a:rPr spc="3" dirty="0">
                <a:solidFill>
                  <a:srgbClr val="FF0000"/>
                </a:solidFill>
                <a:latin typeface="Arial"/>
                <a:cs typeface="Arial"/>
              </a:rPr>
              <a:t>жизненная</a:t>
            </a:r>
            <a:r>
              <a:rPr spc="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3" dirty="0">
                <a:latin typeface="Arial"/>
                <a:cs typeface="Arial"/>
              </a:rPr>
              <a:t>ситуация,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18" dirty="0">
                <a:latin typeface="Arial"/>
                <a:cs typeface="Arial"/>
              </a:rPr>
              <a:t>как</a:t>
            </a:r>
            <a:r>
              <a:rPr spc="12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правило,</a:t>
            </a:r>
            <a:r>
              <a:rPr spc="21" dirty="0">
                <a:latin typeface="Arial"/>
                <a:cs typeface="Arial"/>
              </a:rPr>
              <a:t> </a:t>
            </a:r>
            <a:r>
              <a:rPr spc="-3" dirty="0" err="1">
                <a:latin typeface="Arial"/>
                <a:cs typeface="Arial"/>
              </a:rPr>
              <a:t>близкая</a:t>
            </a:r>
            <a:r>
              <a:rPr spc="-3" dirty="0">
                <a:latin typeface="Arial"/>
                <a:cs typeface="Arial"/>
              </a:rPr>
              <a:t> </a:t>
            </a:r>
            <a:r>
              <a:rPr lang="ru-RU" spc="-3" dirty="0" smtClean="0">
                <a:latin typeface="Arial"/>
                <a:cs typeface="Arial"/>
              </a:rPr>
              <a:t>и</a:t>
            </a:r>
            <a:r>
              <a:rPr spc="-597" dirty="0" smtClean="0">
                <a:latin typeface="Arial"/>
                <a:cs typeface="Arial"/>
              </a:rPr>
              <a:t> </a:t>
            </a:r>
            <a:r>
              <a:rPr spc="6" dirty="0" err="1">
                <a:latin typeface="Arial"/>
                <a:cs typeface="Arial"/>
              </a:rPr>
              <a:t>понятная</a:t>
            </a:r>
            <a:r>
              <a:rPr spc="27" dirty="0">
                <a:latin typeface="Arial"/>
                <a:cs typeface="Arial"/>
              </a:rPr>
              <a:t> </a:t>
            </a:r>
            <a:r>
              <a:rPr dirty="0" err="1" smtClean="0">
                <a:latin typeface="Arial"/>
                <a:cs typeface="Arial"/>
              </a:rPr>
              <a:t>учащемуся</a:t>
            </a:r>
            <a:r>
              <a:rPr lang="ru-RU" dirty="0" smtClean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213" marR="1627630" indent="-342900" algn="just">
              <a:lnSpc>
                <a:spcPct val="100800"/>
              </a:lnSpc>
              <a:spcBef>
                <a:spcPts val="709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spc="3" dirty="0">
                <a:latin typeface="Arial"/>
                <a:cs typeface="Arial"/>
              </a:rPr>
              <a:t>Контекст</a:t>
            </a:r>
            <a:r>
              <a:rPr spc="12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заданий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близок</a:t>
            </a:r>
            <a:r>
              <a:rPr spc="6" dirty="0">
                <a:latin typeface="Arial"/>
                <a:cs typeface="Arial"/>
              </a:rPr>
              <a:t> </a:t>
            </a:r>
            <a:r>
              <a:rPr spc="3" dirty="0">
                <a:latin typeface="Arial"/>
                <a:cs typeface="Arial"/>
              </a:rPr>
              <a:t>к</a:t>
            </a:r>
            <a:r>
              <a:rPr spc="36" dirty="0">
                <a:latin typeface="Arial"/>
                <a:cs typeface="Arial"/>
              </a:rPr>
              <a:t> </a:t>
            </a:r>
            <a:r>
              <a:rPr spc="-3" dirty="0">
                <a:solidFill>
                  <a:srgbClr val="FF0000"/>
                </a:solidFill>
                <a:latin typeface="Arial"/>
                <a:cs typeface="Arial"/>
              </a:rPr>
              <a:t>проблемным</a:t>
            </a:r>
            <a:r>
              <a:rPr spc="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3" dirty="0">
                <a:latin typeface="Arial"/>
                <a:cs typeface="Arial"/>
              </a:rPr>
              <a:t>ситуациям,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3" dirty="0">
                <a:latin typeface="Arial"/>
                <a:cs typeface="Arial"/>
              </a:rPr>
              <a:t>возникающим</a:t>
            </a:r>
            <a:r>
              <a:rPr spc="42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в </a:t>
            </a:r>
            <a:r>
              <a:rPr spc="-597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повседневной</a:t>
            </a:r>
            <a:r>
              <a:rPr spc="18" dirty="0">
                <a:latin typeface="Arial"/>
                <a:cs typeface="Arial"/>
              </a:rPr>
              <a:t> </a:t>
            </a:r>
            <a:r>
              <a:rPr spc="3" dirty="0" err="1" smtClean="0">
                <a:latin typeface="Arial"/>
                <a:cs typeface="Arial"/>
              </a:rPr>
              <a:t>жизни</a:t>
            </a:r>
            <a:r>
              <a:rPr lang="ru-RU" spc="3" dirty="0" smtClean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213" indent="-342900" algn="just">
              <a:spcBef>
                <a:spcPts val="718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spc="3" dirty="0">
                <a:latin typeface="Arial"/>
                <a:cs typeface="Arial"/>
              </a:rPr>
              <a:t>Ситуация</a:t>
            </a:r>
            <a:r>
              <a:rPr spc="36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требует</a:t>
            </a:r>
            <a:r>
              <a:rPr spc="21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осознанного</a:t>
            </a:r>
            <a:r>
              <a:rPr spc="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выбора</a:t>
            </a:r>
            <a:r>
              <a:rPr spc="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5" dirty="0" err="1">
                <a:solidFill>
                  <a:srgbClr val="FF0000"/>
                </a:solidFill>
                <a:latin typeface="Arial"/>
                <a:cs typeface="Arial"/>
              </a:rPr>
              <a:t>модели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3" dirty="0" err="1" smtClean="0">
                <a:solidFill>
                  <a:srgbClr val="FF0000"/>
                </a:solidFill>
                <a:latin typeface="Arial"/>
                <a:cs typeface="Arial"/>
              </a:rPr>
              <a:t>поведения</a:t>
            </a:r>
            <a:r>
              <a:rPr lang="ru-RU" spc="-3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213" indent="-342900" algn="just">
              <a:spcBef>
                <a:spcPts val="715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spc="9" dirty="0">
                <a:latin typeface="Arial"/>
                <a:cs typeface="Arial"/>
              </a:rPr>
              <a:t>Вопросы</a:t>
            </a:r>
            <a:r>
              <a:rPr spc="12" dirty="0">
                <a:latin typeface="Arial"/>
                <a:cs typeface="Arial"/>
              </a:rPr>
              <a:t> </a:t>
            </a:r>
            <a:r>
              <a:rPr spc="3" dirty="0">
                <a:latin typeface="Arial"/>
                <a:cs typeface="Arial"/>
              </a:rPr>
              <a:t>изложены</a:t>
            </a:r>
            <a:r>
              <a:rPr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простым,</a:t>
            </a:r>
            <a:r>
              <a:rPr spc="3" dirty="0">
                <a:latin typeface="Arial"/>
                <a:cs typeface="Arial"/>
              </a:rPr>
              <a:t> </a:t>
            </a:r>
            <a:r>
              <a:rPr spc="9" dirty="0" err="1">
                <a:latin typeface="Arial"/>
                <a:cs typeface="Arial"/>
              </a:rPr>
              <a:t>ясным</a:t>
            </a:r>
            <a:r>
              <a:rPr spc="3" dirty="0">
                <a:latin typeface="Arial"/>
                <a:cs typeface="Arial"/>
              </a:rPr>
              <a:t> </a:t>
            </a:r>
            <a:r>
              <a:rPr spc="9" dirty="0" err="1" smtClean="0">
                <a:latin typeface="Arial"/>
                <a:cs typeface="Arial"/>
              </a:rPr>
              <a:t>языком</a:t>
            </a:r>
            <a:r>
              <a:rPr lang="ru-RU" spc="9" dirty="0" smtClean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213" marR="1479069" indent="-342900" algn="just">
              <a:lnSpc>
                <a:spcPct val="100800"/>
              </a:lnSpc>
              <a:spcBef>
                <a:spcPts val="709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spc="-30" dirty="0">
                <a:latin typeface="Arial"/>
                <a:cs typeface="Arial"/>
              </a:rPr>
              <a:t>Требуется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-3" dirty="0">
                <a:solidFill>
                  <a:srgbClr val="FF0000"/>
                </a:solidFill>
                <a:latin typeface="Arial"/>
                <a:cs typeface="Arial"/>
              </a:rPr>
              <a:t>перевод</a:t>
            </a:r>
            <a:r>
              <a:rPr spc="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обыденного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FF0000"/>
                </a:solidFill>
                <a:latin typeface="Arial"/>
                <a:cs typeface="Arial"/>
              </a:rPr>
              <a:t>языка</a:t>
            </a:r>
            <a:r>
              <a:rPr spc="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3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 язык</a:t>
            </a:r>
            <a:r>
              <a:rPr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6" dirty="0" err="1">
                <a:solidFill>
                  <a:srgbClr val="FF0000"/>
                </a:solidFill>
                <a:latin typeface="Arial"/>
                <a:cs typeface="Arial"/>
              </a:rPr>
              <a:t>предметной</a:t>
            </a:r>
            <a:r>
              <a:rPr spc="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9" dirty="0" err="1" smtClean="0">
                <a:latin typeface="Arial"/>
                <a:cs typeface="Arial"/>
              </a:rPr>
              <a:t>области</a:t>
            </a:r>
            <a:r>
              <a:rPr spc="-597" dirty="0" smtClean="0">
                <a:latin typeface="Arial"/>
                <a:cs typeface="Arial"/>
              </a:rPr>
              <a:t> </a:t>
            </a:r>
            <a:r>
              <a:rPr spc="-6" dirty="0">
                <a:latin typeface="Arial"/>
                <a:cs typeface="Arial"/>
              </a:rPr>
              <a:t>(математики,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физики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и</a:t>
            </a:r>
            <a:r>
              <a:rPr spc="12" dirty="0">
                <a:latin typeface="Arial"/>
                <a:cs typeface="Arial"/>
              </a:rPr>
              <a:t> </a:t>
            </a:r>
            <a:r>
              <a:rPr spc="3" dirty="0" err="1">
                <a:latin typeface="Arial"/>
                <a:cs typeface="Arial"/>
              </a:rPr>
              <a:t>др</a:t>
            </a:r>
            <a:r>
              <a:rPr spc="3" dirty="0" smtClean="0">
                <a:latin typeface="Arial"/>
                <a:cs typeface="Arial"/>
              </a:rPr>
              <a:t>.)</a:t>
            </a:r>
            <a:r>
              <a:rPr lang="ru-RU" spc="3" dirty="0" smtClean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213" marR="3079" indent="-342900" algn="just">
              <a:lnSpc>
                <a:spcPct val="100800"/>
              </a:lnSpc>
              <a:spcBef>
                <a:spcPts val="694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spc="-6" dirty="0">
                <a:latin typeface="Arial"/>
                <a:cs typeface="Arial"/>
              </a:rPr>
              <a:t>Используются</a:t>
            </a:r>
            <a:r>
              <a:rPr spc="24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разные</a:t>
            </a:r>
            <a:r>
              <a:rPr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форматы</a:t>
            </a:r>
            <a:r>
              <a:rPr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3" dirty="0">
                <a:solidFill>
                  <a:srgbClr val="FF0000"/>
                </a:solidFill>
                <a:latin typeface="Arial"/>
                <a:cs typeface="Arial"/>
              </a:rPr>
              <a:t>представления</a:t>
            </a:r>
            <a:r>
              <a:rPr spc="9" dirty="0">
                <a:solidFill>
                  <a:srgbClr val="FF0000"/>
                </a:solidFill>
                <a:latin typeface="Arial"/>
                <a:cs typeface="Arial"/>
              </a:rPr>
              <a:t> информации</a:t>
            </a:r>
            <a:r>
              <a:rPr spc="9" dirty="0">
                <a:solidFill>
                  <a:srgbClr val="6C276A"/>
                </a:solidFill>
                <a:latin typeface="Arial"/>
                <a:cs typeface="Arial"/>
              </a:rPr>
              <a:t>:</a:t>
            </a:r>
            <a:r>
              <a:rPr spc="30" dirty="0">
                <a:solidFill>
                  <a:srgbClr val="6C276A"/>
                </a:solidFill>
                <a:latin typeface="Arial"/>
                <a:cs typeface="Arial"/>
              </a:rPr>
              <a:t> </a:t>
            </a:r>
            <a:r>
              <a:rPr spc="3" dirty="0">
                <a:latin typeface="Arial"/>
                <a:cs typeface="Arial"/>
              </a:rPr>
              <a:t>рисунки,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2" dirty="0">
                <a:latin typeface="Arial"/>
                <a:cs typeface="Arial"/>
              </a:rPr>
              <a:t>таблицы, </a:t>
            </a:r>
            <a:r>
              <a:rPr spc="-597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диаграммы,</a:t>
            </a:r>
            <a:r>
              <a:rPr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комиксы</a:t>
            </a:r>
            <a:r>
              <a:rPr spc="21" dirty="0">
                <a:latin typeface="Arial"/>
                <a:cs typeface="Arial"/>
              </a:rPr>
              <a:t> </a:t>
            </a:r>
            <a:r>
              <a:rPr spc="6" dirty="0">
                <a:latin typeface="Arial"/>
                <a:cs typeface="Arial"/>
              </a:rPr>
              <a:t>и</a:t>
            </a:r>
            <a:r>
              <a:rPr spc="12" dirty="0">
                <a:latin typeface="Arial"/>
                <a:cs typeface="Arial"/>
              </a:rPr>
              <a:t> </a:t>
            </a:r>
            <a:r>
              <a:rPr spc="6" dirty="0" err="1">
                <a:latin typeface="Arial"/>
                <a:cs typeface="Arial"/>
              </a:rPr>
              <a:t>др</a:t>
            </a:r>
            <a:r>
              <a:rPr spc="6" dirty="0" smtClean="0">
                <a:latin typeface="Arial"/>
                <a:cs typeface="Arial"/>
              </a:rPr>
              <a:t>.</a:t>
            </a:r>
            <a:endParaRPr lang="ru-RU" spc="6" dirty="0" smtClean="0">
              <a:latin typeface="Arial"/>
              <a:cs typeface="Arial"/>
            </a:endParaRPr>
          </a:p>
          <a:p>
            <a:pPr marL="350213" marR="3079" indent="-342900" algn="just">
              <a:lnSpc>
                <a:spcPct val="100800"/>
              </a:lnSpc>
              <a:spcBef>
                <a:spcPts val="694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lang="ru-RU" spc="-6" dirty="0">
                <a:latin typeface="Arial"/>
                <a:cs typeface="Arial"/>
              </a:rPr>
              <a:t>Выполнение заданий проводится на компьютерах в режиме онлайн.</a:t>
            </a:r>
          </a:p>
          <a:p>
            <a:pPr marL="350213" marR="3079" indent="-342900" algn="just">
              <a:lnSpc>
                <a:spcPct val="100800"/>
              </a:lnSpc>
              <a:spcBef>
                <a:spcPts val="694"/>
              </a:spcBef>
              <a:buClr>
                <a:srgbClr val="A3A8BA"/>
              </a:buClr>
              <a:buSzPct val="80555"/>
              <a:buFont typeface="Wingdings" panose="05000000000000000000" pitchFamily="2" charset="2"/>
              <a:buChar char="ü"/>
              <a:tabLst>
                <a:tab pos="411045" algn="l"/>
                <a:tab pos="411430" algn="l"/>
              </a:tabLst>
            </a:pPr>
            <a:r>
              <a:rPr lang="ru-RU" spc="-6" dirty="0">
                <a:latin typeface="Arial"/>
                <a:cs typeface="Arial"/>
              </a:rPr>
              <a:t>Ответы учащихся проверяются автоматически компьютерной программой или проверяются экспертами.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44322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407" y="528544"/>
            <a:ext cx="10746702" cy="981495"/>
          </a:xfrm>
          <a:prstGeom prst="rect">
            <a:avLst/>
          </a:prstGeom>
        </p:spPr>
        <p:txBody>
          <a:bodyPr vert="horz" wrap="square" lIns="0" tIns="159203" rIns="0" bIns="0" rtlCol="0" anchor="ctr">
            <a:spAutoFit/>
          </a:bodyPr>
          <a:lstStyle/>
          <a:p>
            <a:pPr marL="370248" marR="3079" algn="ctr">
              <a:lnSpc>
                <a:spcPts val="3243"/>
              </a:lnSpc>
              <a:spcBef>
                <a:spcPts val="467"/>
              </a:spcBef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MS PGothic" pitchFamily="34" charset="-128"/>
                <a:cs typeface="+mn-cs"/>
              </a:rPr>
              <a:t>Новое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MS PGothic" pitchFamily="34" charset="-128"/>
                <a:cs typeface="+mn-cs"/>
              </a:rPr>
              <a:t> в заданиях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MS PGothic" pitchFamily="34" charset="-128"/>
                <a:cs typeface="+mn-cs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MS PGothic" pitchFamily="34" charset="-128"/>
                <a:cs typeface="+mn-cs"/>
              </a:rPr>
              <a:t>для формирования и оценки  функциональной грамотности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34175" y="1572322"/>
            <a:ext cx="8151541" cy="580768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351949" indent="-342900">
              <a:spcBef>
                <a:spcPts val="68"/>
              </a:spcBef>
              <a:buSzPct val="95000"/>
              <a:tabLst>
                <a:tab pos="76676" algn="l"/>
              </a:tabLst>
            </a:pPr>
            <a:r>
              <a:rPr sz="2400" b="1" spc="-8" dirty="0">
                <a:latin typeface="Bookman Old Style" pitchFamily="18" charset="0"/>
                <a:cs typeface="Arial" panose="020B0604020202020204" pitchFamily="34" charset="0"/>
              </a:rPr>
              <a:t>Включены </a:t>
            </a:r>
            <a:r>
              <a:rPr sz="2400" b="1" spc="-4" dirty="0" err="1">
                <a:latin typeface="Bookman Old Style" pitchFamily="18" charset="0"/>
                <a:cs typeface="Arial" panose="020B0604020202020204" pitchFamily="34" charset="0"/>
              </a:rPr>
              <a:t>электронные</a:t>
            </a:r>
            <a:r>
              <a:rPr sz="2400" b="1" spc="38" dirty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400" b="1" spc="38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тексты</a:t>
            </a:r>
            <a:r>
              <a:rPr lang="ru-RU" sz="2400" b="1" spc="-8" dirty="0" smtClean="0">
                <a:latin typeface="Bookman Old Style" pitchFamily="18" charset="0"/>
                <a:cs typeface="Arial" panose="020B0604020202020204" pitchFamily="34" charset="0"/>
              </a:rPr>
              <a:t>.</a:t>
            </a:r>
            <a:endParaRPr sz="2400" b="1" dirty="0">
              <a:latin typeface="Bookman Old Style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sz="2400" b="1" dirty="0">
              <a:latin typeface="Bookman Old Style" pitchFamily="18" charset="0"/>
              <a:cs typeface="Arial" panose="020B0604020202020204" pitchFamily="34" charset="0"/>
            </a:endParaRPr>
          </a:p>
          <a:p>
            <a:pPr marL="351949" indent="-342900">
              <a:buSzPct val="95000"/>
              <a:tabLst>
                <a:tab pos="76676" algn="l"/>
                <a:tab pos="1065848" algn="l"/>
                <a:tab pos="2698433" algn="l"/>
                <a:tab pos="3334226" algn="l"/>
              </a:tabLst>
            </a:pPr>
            <a:r>
              <a:rPr sz="2400" b="1" spc="-11" dirty="0" err="1" smtClean="0">
                <a:latin typeface="Bookman Old Style" pitchFamily="18" charset="0"/>
                <a:cs typeface="Arial" panose="020B0604020202020204" pitchFamily="34" charset="0"/>
              </a:rPr>
              <a:t>Вкл</a:t>
            </a:r>
            <a:r>
              <a:rPr sz="2400" b="1" spc="8" dirty="0" err="1" smtClean="0">
                <a:latin typeface="Bookman Old Style" pitchFamily="18" charset="0"/>
                <a:cs typeface="Arial" panose="020B0604020202020204" pitchFamily="34" charset="0"/>
              </a:rPr>
              <a:t>ю</a:t>
            </a:r>
            <a:r>
              <a:rPr sz="2400" b="1" spc="-4" dirty="0" err="1" smtClean="0">
                <a:latin typeface="Bookman Old Style" pitchFamily="18" charset="0"/>
                <a:cs typeface="Arial" panose="020B0604020202020204" pitchFamily="34" charset="0"/>
              </a:rPr>
              <a:t>чен</a:t>
            </a:r>
            <a:r>
              <a:rPr lang="ru-RU" sz="2400" b="1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мн</a:t>
            </a:r>
            <a:r>
              <a:rPr sz="2400" b="1" spc="4" dirty="0" err="1" smtClean="0">
                <a:latin typeface="Bookman Old Style" pitchFamily="18" charset="0"/>
                <a:cs typeface="Arial" panose="020B0604020202020204" pitchFamily="34" charset="0"/>
              </a:rPr>
              <a:t>о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ж</a:t>
            </a:r>
            <a:r>
              <a:rPr sz="2400" b="1" spc="4" dirty="0" err="1" smtClean="0">
                <a:latin typeface="Bookman Old Style" pitchFamily="18" charset="0"/>
                <a:cs typeface="Arial" panose="020B0604020202020204" pitchFamily="34" charset="0"/>
              </a:rPr>
              <a:t>е</a:t>
            </a:r>
            <a:r>
              <a:rPr sz="2400" b="1" spc="-4" dirty="0" err="1" smtClean="0">
                <a:latin typeface="Bookman Old Style" pitchFamily="18" charset="0"/>
                <a:cs typeface="Arial" panose="020B0604020202020204" pitchFamily="34" charset="0"/>
              </a:rPr>
              <a:t>с</a:t>
            </a:r>
            <a:r>
              <a:rPr sz="2400" b="1" spc="-11" dirty="0" err="1" smtClean="0">
                <a:latin typeface="Bookman Old Style" pitchFamily="18" charset="0"/>
                <a:cs typeface="Arial" panose="020B0604020202020204" pitchFamily="34" charset="0"/>
              </a:rPr>
              <a:t>т</a:t>
            </a:r>
            <a:r>
              <a:rPr sz="2400" b="1" dirty="0" err="1" smtClean="0">
                <a:latin typeface="Bookman Old Style" pitchFamily="18" charset="0"/>
                <a:cs typeface="Arial" panose="020B0604020202020204" pitchFamily="34" charset="0"/>
              </a:rPr>
              <a:t>в</a:t>
            </a:r>
            <a:r>
              <a:rPr sz="2400" b="1" spc="4" dirty="0" err="1" smtClean="0">
                <a:latin typeface="Bookman Old Style" pitchFamily="18" charset="0"/>
                <a:cs typeface="Arial" panose="020B0604020202020204" pitchFamily="34" charset="0"/>
              </a:rPr>
              <a:t>е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нный</a:t>
            </a:r>
            <a:r>
              <a:rPr lang="ru-RU" sz="2400" b="1" spc="-8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Bookman Old Style" pitchFamily="18" charset="0"/>
                <a:cs typeface="Arial" panose="020B0604020202020204" pitchFamily="34" charset="0"/>
              </a:rPr>
              <a:t>	</a:t>
            </a:r>
            <a:r>
              <a:rPr sz="2400" b="1" spc="-11" dirty="0" err="1" smtClean="0">
                <a:latin typeface="Bookman Old Style" pitchFamily="18" charset="0"/>
                <a:cs typeface="Arial" panose="020B0604020202020204" pitchFamily="34" charset="0"/>
              </a:rPr>
              <a:t>т</a:t>
            </a:r>
            <a:r>
              <a:rPr sz="2400" b="1" spc="4" dirty="0" err="1" smtClean="0">
                <a:latin typeface="Bookman Old Style" pitchFamily="18" charset="0"/>
                <a:cs typeface="Arial" panose="020B0604020202020204" pitchFamily="34" charset="0"/>
              </a:rPr>
              <a:t>е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к</a:t>
            </a:r>
            <a:r>
              <a:rPr sz="2400" b="1" spc="15" dirty="0" err="1" smtClean="0">
                <a:latin typeface="Bookman Old Style" pitchFamily="18" charset="0"/>
                <a:cs typeface="Arial" panose="020B0604020202020204" pitchFamily="34" charset="0"/>
              </a:rPr>
              <a:t>с</a:t>
            </a:r>
            <a:r>
              <a:rPr lang="ru-RU" sz="2400" b="1" spc="-4" dirty="0" smtClean="0">
                <a:latin typeface="Bookman Old Style" pitchFamily="18" charset="0"/>
                <a:cs typeface="Arial" panose="020B0604020202020204" pitchFamily="34" charset="0"/>
              </a:rPr>
              <a:t>т </a:t>
            </a:r>
            <a:r>
              <a:rPr sz="2400" b="1" dirty="0" smtClean="0">
                <a:latin typeface="Bookman Old Style" pitchFamily="18" charset="0"/>
                <a:cs typeface="Arial" panose="020B0604020202020204" pitchFamily="34" charset="0"/>
              </a:rPr>
              <a:t>(</a:t>
            </a:r>
            <a:r>
              <a:rPr sz="2400" b="1" spc="-15" dirty="0" err="1" smtClean="0">
                <a:latin typeface="Bookman Old Style" pitchFamily="18" charset="0"/>
                <a:cs typeface="Arial" panose="020B0604020202020204" pitchFamily="34" charset="0"/>
              </a:rPr>
              <a:t>и</a:t>
            </a:r>
            <a:r>
              <a:rPr sz="2400" b="1" spc="11" dirty="0" err="1" smtClean="0">
                <a:latin typeface="Bookman Old Style" pitchFamily="18" charset="0"/>
                <a:cs typeface="Arial" panose="020B0604020202020204" pitchFamily="34" charset="0"/>
              </a:rPr>
              <a:t>н</a:t>
            </a:r>
            <a:r>
              <a:rPr sz="2400" b="1" spc="-11" dirty="0" err="1" smtClean="0">
                <a:latin typeface="Bookman Old Style" pitchFamily="18" charset="0"/>
                <a:cs typeface="Arial" panose="020B0604020202020204" pitchFamily="34" charset="0"/>
              </a:rPr>
              <a:t>т</a:t>
            </a:r>
            <a:r>
              <a:rPr sz="2400" b="1" spc="4" dirty="0" err="1" smtClean="0">
                <a:latin typeface="Bookman Old Style" pitchFamily="18" charset="0"/>
                <a:cs typeface="Arial" panose="020B0604020202020204" pitchFamily="34" charset="0"/>
              </a:rPr>
              <a:t>е</a:t>
            </a:r>
            <a:r>
              <a:rPr sz="2400" b="1" dirty="0" err="1" smtClean="0">
                <a:latin typeface="Bookman Old Style" pitchFamily="18" charset="0"/>
                <a:cs typeface="Arial" panose="020B0604020202020204" pitchFamily="34" charset="0"/>
              </a:rPr>
              <a:t>р</a:t>
            </a:r>
            <a:r>
              <a:rPr sz="2400" b="1" spc="-4" dirty="0" err="1" smtClean="0">
                <a:latin typeface="Bookman Old Style" pitchFamily="18" charset="0"/>
                <a:cs typeface="Arial" panose="020B0604020202020204" pitchFamily="34" charset="0"/>
              </a:rPr>
              <a:t>п</a:t>
            </a:r>
            <a:r>
              <a:rPr sz="2400" b="1" dirty="0" err="1" smtClean="0">
                <a:latin typeface="Bookman Old Style" pitchFamily="18" charset="0"/>
                <a:cs typeface="Arial" panose="020B0604020202020204" pitchFamily="34" charset="0"/>
              </a:rPr>
              <a:t>р</a:t>
            </a:r>
            <a:r>
              <a:rPr sz="2400" b="1" spc="4" dirty="0" err="1" smtClean="0">
                <a:latin typeface="Bookman Old Style" pitchFamily="18" charset="0"/>
                <a:cs typeface="Arial" panose="020B0604020202020204" pitchFamily="34" charset="0"/>
              </a:rPr>
              <a:t>е</a:t>
            </a:r>
            <a:r>
              <a:rPr sz="2400" b="1" spc="-11" dirty="0" err="1" smtClean="0">
                <a:latin typeface="Bookman Old Style" pitchFamily="18" charset="0"/>
                <a:cs typeface="Arial" panose="020B0604020202020204" pitchFamily="34" charset="0"/>
              </a:rPr>
              <a:t>т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а</a:t>
            </a:r>
            <a:r>
              <a:rPr sz="2400" b="1" dirty="0" err="1" smtClean="0">
                <a:latin typeface="Bookman Old Style" pitchFamily="18" charset="0"/>
                <a:cs typeface="Arial" panose="020B0604020202020204" pitchFamily="34" charset="0"/>
              </a:rPr>
              <a:t>ц</a:t>
            </a:r>
            <a:r>
              <a:rPr sz="2400" b="1" spc="-15" dirty="0" err="1" smtClean="0">
                <a:latin typeface="Bookman Old Style" pitchFamily="18" charset="0"/>
                <a:cs typeface="Arial" panose="020B0604020202020204" pitchFamily="34" charset="0"/>
              </a:rPr>
              <a:t>и</a:t>
            </a:r>
            <a:r>
              <a:rPr sz="2400" b="1" spc="-4" dirty="0" err="1" smtClean="0">
                <a:latin typeface="Bookman Old Style" pitchFamily="18" charset="0"/>
                <a:cs typeface="Arial" panose="020B0604020202020204" pitchFamily="34" charset="0"/>
              </a:rPr>
              <a:t>я</a:t>
            </a:r>
            <a:r>
              <a:rPr lang="ru-RU" sz="2400" b="1" spc="-4" dirty="0" smtClean="0">
                <a:latin typeface="Bookman Old Style" pitchFamily="18" charset="0"/>
                <a:cs typeface="Arial" panose="020B0604020202020204" pitchFamily="34" charset="0"/>
              </a:rPr>
              <a:t>  </a:t>
            </a:r>
            <a:r>
              <a:rPr sz="2400" b="1" spc="-4" dirty="0" err="1" smtClean="0">
                <a:latin typeface="Bookman Old Style" pitchFamily="18" charset="0"/>
                <a:cs typeface="Arial" panose="020B0604020202020204" pitchFamily="34" charset="0"/>
              </a:rPr>
              <a:t>нескольких</a:t>
            </a:r>
            <a:r>
              <a:rPr lang="ru-RU" sz="2400" b="1" spc="-4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отличающихся</a:t>
            </a:r>
            <a:r>
              <a:rPr sz="2400" b="1" spc="64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400" b="1" spc="64" dirty="0" smtClean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sz="2400" b="1" spc="-8" dirty="0" err="1" smtClean="0">
                <a:latin typeface="Bookman Old Style" pitchFamily="18" charset="0"/>
                <a:cs typeface="Arial" panose="020B0604020202020204" pitchFamily="34" charset="0"/>
              </a:rPr>
              <a:t>источников</a:t>
            </a:r>
            <a:r>
              <a:rPr sz="2400" b="1" spc="-8" dirty="0" smtClean="0">
                <a:latin typeface="Bookman Old Style" pitchFamily="18" charset="0"/>
                <a:cs typeface="Arial" panose="020B0604020202020204" pitchFamily="34" charset="0"/>
              </a:rPr>
              <a:t>)</a:t>
            </a:r>
            <a:r>
              <a:rPr lang="ru-RU" sz="2400" b="1" spc="-8" dirty="0" smtClean="0">
                <a:latin typeface="Bookman Old Style" pitchFamily="18" charset="0"/>
                <a:cs typeface="Arial" panose="020B0604020202020204" pitchFamily="34" charset="0"/>
              </a:rPr>
              <a:t>.</a:t>
            </a:r>
          </a:p>
          <a:p>
            <a:pPr marL="351949" indent="-342900">
              <a:buSzPct val="95000"/>
              <a:buFont typeface="Wingdings" panose="05000000000000000000" pitchFamily="2" charset="2"/>
              <a:buChar char="ü"/>
              <a:tabLst>
                <a:tab pos="76676" algn="l"/>
                <a:tab pos="1065848" algn="l"/>
                <a:tab pos="2698433" algn="l"/>
                <a:tab pos="3334226" algn="l"/>
              </a:tabLst>
            </a:pPr>
            <a:endParaRPr lang="ru-RU" sz="2400" b="1" spc="-8" dirty="0" smtClean="0">
              <a:latin typeface="Bookman Old Style" pitchFamily="18" charset="0"/>
              <a:cs typeface="Arial" panose="020B0604020202020204" pitchFamily="34" charset="0"/>
            </a:endParaRPr>
          </a:p>
          <a:p>
            <a:pPr marL="351949" indent="-342900">
              <a:spcBef>
                <a:spcPts val="71"/>
              </a:spcBef>
              <a:buSzPct val="95000"/>
              <a:tabLst>
                <a:tab pos="76676" algn="l"/>
              </a:tabLst>
            </a:pPr>
            <a:r>
              <a:rPr lang="ru-RU" sz="2400" b="1" spc="-4" dirty="0">
                <a:latin typeface="Bookman Old Style" pitchFamily="18" charset="0"/>
                <a:cs typeface="Arial" panose="020B0604020202020204" pitchFamily="34" charset="0"/>
              </a:rPr>
              <a:t>Оценивается способность </a:t>
            </a: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критически оценивать</a:t>
            </a:r>
            <a:r>
              <a:rPr lang="ru-RU" sz="2400" b="1" spc="41" dirty="0"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400" b="1" spc="-4" dirty="0" smtClean="0">
                <a:latin typeface="Bookman Old Style" pitchFamily="18" charset="0"/>
                <a:cs typeface="Arial" panose="020B0604020202020204" pitchFamily="34" charset="0"/>
              </a:rPr>
              <a:t>информацию.</a:t>
            </a:r>
            <a:endParaRPr lang="ru-RU" sz="2400" b="1" dirty="0">
              <a:latin typeface="Bookman Old Style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1"/>
              </a:spcBef>
              <a:buFont typeface="Wingdings" panose="05000000000000000000" pitchFamily="2" charset="2"/>
              <a:buChar char="ü"/>
            </a:pPr>
            <a:endParaRPr lang="ru-RU" sz="2400" b="1" dirty="0">
              <a:latin typeface="Bookman Old Style" pitchFamily="18" charset="0"/>
              <a:cs typeface="Arial" panose="020B0604020202020204" pitchFamily="34" charset="0"/>
            </a:endParaRPr>
          </a:p>
          <a:p>
            <a:pPr marL="352425" marR="3810" indent="-342900">
              <a:buSzPct val="95000"/>
              <a:tabLst>
                <a:tab pos="76676" algn="l"/>
              </a:tabLst>
            </a:pP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Изменилась </a:t>
            </a:r>
            <a:r>
              <a:rPr lang="ru-RU" sz="2400" b="1" spc="-4" dirty="0">
                <a:latin typeface="Bookman Old Style" pitchFamily="18" charset="0"/>
                <a:cs typeface="Arial" panose="020B0604020202020204" pitchFamily="34" charset="0"/>
              </a:rPr>
              <a:t>тематика </a:t>
            </a:r>
            <a:r>
              <a:rPr lang="ru-RU" sz="2400" b="1" dirty="0">
                <a:latin typeface="Bookman Old Style" pitchFamily="18" charset="0"/>
                <a:cs typeface="Arial" panose="020B0604020202020204" pitchFamily="34" charset="0"/>
              </a:rPr>
              <a:t>текстов. </a:t>
            </a: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Многие тексты связаны </a:t>
            </a:r>
            <a:r>
              <a:rPr lang="ru-RU" sz="2400" b="1" spc="-4" dirty="0">
                <a:latin typeface="Bookman Old Style" pitchFamily="18" charset="0"/>
                <a:cs typeface="Arial" panose="020B0604020202020204" pitchFamily="34" charset="0"/>
              </a:rPr>
              <a:t>с оценкой </a:t>
            </a: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использования  </a:t>
            </a:r>
            <a:r>
              <a:rPr lang="ru-RU" sz="2400" b="1" spc="-4" dirty="0">
                <a:latin typeface="Bookman Old Style" pitchFamily="18" charset="0"/>
                <a:cs typeface="Arial" panose="020B0604020202020204" pitchFamily="34" charset="0"/>
              </a:rPr>
              <a:t>информации в Интернете, в частности, </a:t>
            </a: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как распознать </a:t>
            </a:r>
            <a:r>
              <a:rPr lang="ru-RU" sz="2400" b="1" spc="-4" dirty="0">
                <a:latin typeface="Bookman Old Style" pitchFamily="18" charset="0"/>
                <a:cs typeface="Arial" panose="020B0604020202020204" pitchFamily="34" charset="0"/>
              </a:rPr>
              <a:t>достоверные </a:t>
            </a: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сайты </a:t>
            </a:r>
            <a:r>
              <a:rPr lang="ru-RU" sz="2400" b="1" spc="-4" dirty="0">
                <a:latin typeface="Bookman Old Style" pitchFamily="18" charset="0"/>
                <a:cs typeface="Arial" panose="020B0604020202020204" pitchFamily="34" charset="0"/>
              </a:rPr>
              <a:t>и </a:t>
            </a:r>
            <a:r>
              <a:rPr lang="ru-RU" sz="2400" b="1" spc="-8" dirty="0">
                <a:latin typeface="Bookman Old Style" pitchFamily="18" charset="0"/>
                <a:cs typeface="Arial" panose="020B0604020202020204" pitchFamily="34" charset="0"/>
              </a:rPr>
              <a:t>онлайн  </a:t>
            </a:r>
            <a:r>
              <a:rPr lang="ru-RU" sz="2400" b="1" spc="-4" dirty="0" smtClean="0">
                <a:latin typeface="Bookman Old Style" pitchFamily="18" charset="0"/>
                <a:cs typeface="Arial" panose="020B0604020202020204" pitchFamily="34" charset="0"/>
              </a:rPr>
              <a:t>документы.</a:t>
            </a:r>
            <a:endParaRPr lang="ru-RU" sz="2400" b="1" dirty="0">
              <a:latin typeface="Bookman Old Style" pitchFamily="18" charset="0"/>
              <a:cs typeface="Arial" panose="020B0604020202020204" pitchFamily="34" charset="0"/>
            </a:endParaRPr>
          </a:p>
          <a:p>
            <a:pPr marL="76200" indent="-67151">
              <a:buSzPct val="95000"/>
              <a:buFont typeface="Arial"/>
              <a:buChar char="•"/>
              <a:tabLst>
                <a:tab pos="76676" algn="l"/>
                <a:tab pos="1065848" algn="l"/>
                <a:tab pos="2698433" algn="l"/>
                <a:tab pos="3334226" algn="l"/>
              </a:tabLst>
            </a:pPr>
            <a:endParaRPr lang="ru-RU" sz="2000" b="1" spc="-8" dirty="0">
              <a:latin typeface="Bookman Old Style" pitchFamily="18" charset="0"/>
              <a:cs typeface="Century Schoolbook"/>
            </a:endParaRPr>
          </a:p>
          <a:p>
            <a:pPr marL="76200" indent="-67151">
              <a:buSzPct val="95000"/>
              <a:buFont typeface="Arial"/>
              <a:buChar char="•"/>
              <a:tabLst>
                <a:tab pos="76676" algn="l"/>
                <a:tab pos="1065848" algn="l"/>
                <a:tab pos="2698433" algn="l"/>
                <a:tab pos="3334226" algn="l"/>
              </a:tabLst>
            </a:pPr>
            <a:endParaRPr sz="2000" b="1" dirty="0">
              <a:latin typeface="Bookman Old Style" pitchFamily="18" charset="0"/>
              <a:cs typeface="Century Schoolbook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94702" y="1984918"/>
            <a:ext cx="4252333" cy="27320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003280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828" y="132022"/>
            <a:ext cx="10649415" cy="348783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algn="ctr">
              <a:spcBef>
                <a:spcPts val="80"/>
              </a:spcBef>
              <a:tabLst>
                <a:tab pos="7320342" algn="l"/>
              </a:tabLst>
            </a:pPr>
            <a:r>
              <a:rPr lang="ru-RU" sz="2200" b="1" spc="-8" dirty="0">
                <a:solidFill>
                  <a:srgbClr val="FF0000"/>
                </a:solidFill>
                <a:latin typeface="Bookman Old Style" pitchFamily="18" charset="0"/>
              </a:rPr>
              <a:t>СТ</a:t>
            </a:r>
            <a:r>
              <a:rPr lang="ru-RU" sz="2200" b="1" spc="-29" dirty="0">
                <a:solidFill>
                  <a:srgbClr val="FF0000"/>
                </a:solidFill>
                <a:latin typeface="Bookman Old Style" pitchFamily="18" charset="0"/>
              </a:rPr>
              <a:t>Р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ru-RU" sz="2200" b="1" spc="-13" dirty="0">
                <a:solidFill>
                  <a:srgbClr val="FF0000"/>
                </a:solidFill>
                <a:latin typeface="Bookman Old Style" pitchFamily="18" charset="0"/>
              </a:rPr>
              <a:t>К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ТУРА</a:t>
            </a:r>
            <a:r>
              <a:rPr lang="ru-RU" sz="2200" b="1" spc="17" dirty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ЗАДАНИЙ  В</a:t>
            </a:r>
            <a:r>
              <a:rPr lang="ru-RU" sz="2200" b="1" spc="4" dirty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ИСС</a:t>
            </a:r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Л</a:t>
            </a:r>
            <a:r>
              <a:rPr lang="ru-RU" sz="2200" b="1" spc="-42" dirty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ru-RU" sz="2200" b="1" spc="-21" dirty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ОВ</a:t>
            </a:r>
            <a:r>
              <a:rPr lang="ru-RU" sz="2200" b="1" spc="-13" dirty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2200" b="1" spc="-8" dirty="0">
                <a:solidFill>
                  <a:srgbClr val="FF0000"/>
                </a:solidFill>
                <a:latin typeface="Bookman Old Style" pitchFamily="18" charset="0"/>
              </a:rPr>
              <a:t>НИ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И  </a:t>
            </a:r>
            <a:r>
              <a:rPr lang="ru-RU" sz="2200" b="1" spc="-8" dirty="0">
                <a:solidFill>
                  <a:srgbClr val="FF0000"/>
                </a:solidFill>
                <a:latin typeface="Bookman Old Style" pitchFamily="18" charset="0"/>
              </a:rPr>
              <a:t>PI</a:t>
            </a:r>
            <a:r>
              <a:rPr lang="ru-RU" sz="2200" b="1" spc="-38" dirty="0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ru-RU" sz="2200" b="1" spc="-4" dirty="0">
                <a:solidFill>
                  <a:srgbClr val="FF0000"/>
                </a:solidFill>
                <a:latin typeface="Bookman Old Style" pitchFamily="18" charset="0"/>
              </a:rPr>
              <a:t>A</a:t>
            </a:r>
            <a:endParaRPr lang="ru-RU" sz="2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8069" y="1516566"/>
            <a:ext cx="6524264" cy="4564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0553" y="2423639"/>
            <a:ext cx="2628576" cy="498618"/>
          </a:xfrm>
          <a:prstGeom prst="rect">
            <a:avLst/>
          </a:prstGeom>
        </p:spPr>
        <p:txBody>
          <a:bodyPr vert="horz" wrap="square" lIns="0" tIns="11196" rIns="0" bIns="0" rtlCol="0">
            <a:spAutoFit/>
          </a:bodyPr>
          <a:lstStyle/>
          <a:p>
            <a:pPr algn="ctr" defTabSz="767756">
              <a:lnSpc>
                <a:spcPts val="1881"/>
              </a:lnSpc>
              <a:spcBef>
                <a:spcPts val="88"/>
              </a:spcBef>
            </a:pPr>
            <a:r>
              <a:rPr sz="1700" b="1" spc="-4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700" b="1" spc="-21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де</a:t>
            </a:r>
            <a:r>
              <a:rPr sz="1700" b="1" spc="-25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700" b="1" spc="13" dirty="0">
                <a:solidFill>
                  <a:prstClr val="black"/>
                </a:solidFill>
                <a:latin typeface="Arial"/>
                <a:cs typeface="Arial"/>
              </a:rPr>
              <a:t>ж</a:t>
            </a:r>
            <a:r>
              <a:rPr sz="1700" b="1" spc="-4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700" b="1" spc="-29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700" b="1" spc="-4" dirty="0">
                <a:solidFill>
                  <a:prstClr val="black"/>
                </a:solidFill>
                <a:latin typeface="Arial"/>
                <a:cs typeface="Arial"/>
              </a:rPr>
              <a:t>ельная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767756">
              <a:lnSpc>
                <a:spcPts val="1881"/>
              </a:lnSpc>
            </a:pPr>
            <a:r>
              <a:rPr sz="1700" b="1" spc="-13" dirty="0">
                <a:solidFill>
                  <a:prstClr val="black"/>
                </a:solidFill>
                <a:latin typeface="Arial"/>
                <a:cs typeface="Arial"/>
              </a:rPr>
              <a:t>область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0036" y="4573146"/>
            <a:ext cx="1768045" cy="483393"/>
          </a:xfrm>
          <a:prstGeom prst="rect">
            <a:avLst/>
          </a:prstGeom>
        </p:spPr>
        <p:txBody>
          <a:bodyPr vert="horz" wrap="square" lIns="0" tIns="46918" rIns="0" bIns="0" rtlCol="0">
            <a:spAutoFit/>
          </a:bodyPr>
          <a:lstStyle/>
          <a:p>
            <a:pPr marL="106633" marR="4266" indent="-95970" defTabSz="767756">
              <a:lnSpc>
                <a:spcPts val="1747"/>
              </a:lnSpc>
              <a:spcBef>
                <a:spcPts val="369"/>
              </a:spcBef>
            </a:pPr>
            <a:r>
              <a:rPr sz="1700" b="1" spc="-4" dirty="0">
                <a:solidFill>
                  <a:prstClr val="black"/>
                </a:solidFill>
                <a:latin typeface="Arial"/>
                <a:cs typeface="Arial"/>
              </a:rPr>
              <a:t>Кон</a:t>
            </a:r>
            <a:r>
              <a:rPr sz="1700" b="1" spc="-29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700" b="1" spc="-4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1700" b="1" spc="-17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700" b="1" spc="-4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700" b="1" spc="-29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ы/  </a:t>
            </a:r>
            <a:r>
              <a:rPr sz="1700" b="1" spc="-8" dirty="0">
                <a:solidFill>
                  <a:prstClr val="black"/>
                </a:solidFill>
                <a:latin typeface="Arial"/>
                <a:cs typeface="Arial"/>
              </a:rPr>
              <a:t>ситуации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2728" y="4325218"/>
            <a:ext cx="2744632" cy="483393"/>
          </a:xfrm>
          <a:prstGeom prst="rect">
            <a:avLst/>
          </a:prstGeom>
        </p:spPr>
        <p:txBody>
          <a:bodyPr vert="horz" wrap="square" lIns="0" tIns="46918" rIns="0" bIns="0" rtlCol="0">
            <a:spAutoFit/>
          </a:bodyPr>
          <a:lstStyle/>
          <a:p>
            <a:pPr marL="559289" marR="4266" indent="-549160" defTabSz="767756">
              <a:lnSpc>
                <a:spcPts val="1747"/>
              </a:lnSpc>
              <a:spcBef>
                <a:spcPts val="369"/>
              </a:spcBef>
            </a:pPr>
            <a:r>
              <a:rPr sz="1700" b="1" spc="-13" dirty="0">
                <a:solidFill>
                  <a:prstClr val="black"/>
                </a:solidFill>
                <a:latin typeface="Arial"/>
                <a:cs typeface="Arial"/>
              </a:rPr>
              <a:t>Компетентностная  область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03211" y="1734812"/>
            <a:ext cx="2646811" cy="525436"/>
            <a:chOff x="8485631" y="1813521"/>
            <a:chExt cx="2580640" cy="549275"/>
          </a:xfrm>
        </p:grpSpPr>
        <p:sp>
          <p:nvSpPr>
            <p:cNvPr id="8" name="object 8"/>
            <p:cNvSpPr/>
            <p:nvPr/>
          </p:nvSpPr>
          <p:spPr>
            <a:xfrm>
              <a:off x="8485631" y="1813521"/>
              <a:ext cx="2580131" cy="5486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529827" y="1831847"/>
              <a:ext cx="2496820" cy="464820"/>
            </a:xfrm>
            <a:custGeom>
              <a:avLst/>
              <a:gdLst/>
              <a:ahLst/>
              <a:cxnLst/>
              <a:rect l="l" t="t" r="r" b="b"/>
              <a:pathLst>
                <a:path w="2496820" h="464819">
                  <a:moveTo>
                    <a:pt x="2496312" y="0"/>
                  </a:moveTo>
                  <a:lnTo>
                    <a:pt x="77470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70"/>
                  </a:lnTo>
                  <a:lnTo>
                    <a:pt x="0" y="464820"/>
                  </a:lnTo>
                  <a:lnTo>
                    <a:pt x="2418842" y="464820"/>
                  </a:lnTo>
                  <a:lnTo>
                    <a:pt x="2449002" y="458733"/>
                  </a:lnTo>
                  <a:lnTo>
                    <a:pt x="2473626" y="442134"/>
                  </a:lnTo>
                  <a:lnTo>
                    <a:pt x="2490225" y="417510"/>
                  </a:lnTo>
                  <a:lnTo>
                    <a:pt x="2496312" y="387350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529827" y="1831847"/>
              <a:ext cx="2496820" cy="464820"/>
            </a:xfrm>
            <a:custGeom>
              <a:avLst/>
              <a:gdLst/>
              <a:ahLst/>
              <a:cxnLst/>
              <a:rect l="l" t="t" r="r" b="b"/>
              <a:pathLst>
                <a:path w="2496820" h="464819">
                  <a:moveTo>
                    <a:pt x="77470" y="0"/>
                  </a:moveTo>
                  <a:lnTo>
                    <a:pt x="2496312" y="0"/>
                  </a:lnTo>
                  <a:lnTo>
                    <a:pt x="2496312" y="387350"/>
                  </a:lnTo>
                  <a:lnTo>
                    <a:pt x="2490225" y="417510"/>
                  </a:lnTo>
                  <a:lnTo>
                    <a:pt x="2473626" y="442134"/>
                  </a:lnTo>
                  <a:lnTo>
                    <a:pt x="2449002" y="458733"/>
                  </a:lnTo>
                  <a:lnTo>
                    <a:pt x="2418842" y="464820"/>
                  </a:lnTo>
                  <a:lnTo>
                    <a:pt x="0" y="464820"/>
                  </a:lnTo>
                  <a:lnTo>
                    <a:pt x="0" y="77470"/>
                  </a:lnTo>
                  <a:lnTo>
                    <a:pt x="6086" y="47309"/>
                  </a:lnTo>
                  <a:lnTo>
                    <a:pt x="22685" y="22685"/>
                  </a:lnTo>
                  <a:lnTo>
                    <a:pt x="47309" y="6086"/>
                  </a:lnTo>
                  <a:lnTo>
                    <a:pt x="77470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29827" y="1822703"/>
              <a:ext cx="2496820" cy="464820"/>
            </a:xfrm>
            <a:custGeom>
              <a:avLst/>
              <a:gdLst/>
              <a:ahLst/>
              <a:cxnLst/>
              <a:rect l="l" t="t" r="r" b="b"/>
              <a:pathLst>
                <a:path w="2496820" h="464819">
                  <a:moveTo>
                    <a:pt x="2496312" y="0"/>
                  </a:moveTo>
                  <a:lnTo>
                    <a:pt x="77470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70"/>
                  </a:lnTo>
                  <a:lnTo>
                    <a:pt x="0" y="464820"/>
                  </a:lnTo>
                  <a:lnTo>
                    <a:pt x="2418842" y="464820"/>
                  </a:lnTo>
                  <a:lnTo>
                    <a:pt x="2449002" y="458733"/>
                  </a:lnTo>
                  <a:lnTo>
                    <a:pt x="2473626" y="442134"/>
                  </a:lnTo>
                  <a:lnTo>
                    <a:pt x="2490225" y="417510"/>
                  </a:lnTo>
                  <a:lnTo>
                    <a:pt x="2496312" y="387350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88995" y="1833254"/>
            <a:ext cx="2082149" cy="210284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defTabSz="767756">
              <a:spcBef>
                <a:spcPts val="80"/>
              </a:spcBef>
            </a:pPr>
            <a:r>
              <a:rPr sz="1300" b="1" spc="-13" dirty="0">
                <a:solidFill>
                  <a:prstClr val="black"/>
                </a:solidFill>
                <a:latin typeface="Arial"/>
                <a:cs typeface="Arial"/>
              </a:rPr>
              <a:t>МГ: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Разделы</a:t>
            </a:r>
            <a:r>
              <a:rPr sz="10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13" dirty="0">
                <a:solidFill>
                  <a:prstClr val="black"/>
                </a:solidFill>
                <a:latin typeface="Arial"/>
                <a:cs typeface="Arial"/>
              </a:rPr>
              <a:t>математики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49919" y="899487"/>
            <a:ext cx="2076287" cy="762945"/>
            <a:chOff x="8043671" y="940295"/>
            <a:chExt cx="2024380" cy="797560"/>
          </a:xfrm>
        </p:grpSpPr>
        <p:sp>
          <p:nvSpPr>
            <p:cNvPr id="14" name="object 14"/>
            <p:cNvSpPr/>
            <p:nvPr/>
          </p:nvSpPr>
          <p:spPr>
            <a:xfrm>
              <a:off x="8043671" y="940295"/>
              <a:ext cx="2023872" cy="797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087867" y="958595"/>
              <a:ext cx="1940560" cy="713740"/>
            </a:xfrm>
            <a:custGeom>
              <a:avLst/>
              <a:gdLst/>
              <a:ahLst/>
              <a:cxnLst/>
              <a:rect l="l" t="t" r="r" b="b"/>
              <a:pathLst>
                <a:path w="1940559" h="713739">
                  <a:moveTo>
                    <a:pt x="1940052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713231"/>
                  </a:lnTo>
                  <a:lnTo>
                    <a:pt x="1821179" y="713231"/>
                  </a:lnTo>
                  <a:lnTo>
                    <a:pt x="1867453" y="703891"/>
                  </a:lnTo>
                  <a:lnTo>
                    <a:pt x="1905238" y="678418"/>
                  </a:lnTo>
                  <a:lnTo>
                    <a:pt x="1930711" y="640633"/>
                  </a:lnTo>
                  <a:lnTo>
                    <a:pt x="1940052" y="594360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087867" y="958595"/>
              <a:ext cx="1940560" cy="713740"/>
            </a:xfrm>
            <a:custGeom>
              <a:avLst/>
              <a:gdLst/>
              <a:ahLst/>
              <a:cxnLst/>
              <a:rect l="l" t="t" r="r" b="b"/>
              <a:pathLst>
                <a:path w="1940559" h="713739">
                  <a:moveTo>
                    <a:pt x="118872" y="0"/>
                  </a:moveTo>
                  <a:lnTo>
                    <a:pt x="1940052" y="0"/>
                  </a:lnTo>
                  <a:lnTo>
                    <a:pt x="1940052" y="594360"/>
                  </a:lnTo>
                  <a:lnTo>
                    <a:pt x="1930711" y="640633"/>
                  </a:lnTo>
                  <a:lnTo>
                    <a:pt x="1905238" y="678418"/>
                  </a:lnTo>
                  <a:lnTo>
                    <a:pt x="1867453" y="703891"/>
                  </a:lnTo>
                  <a:lnTo>
                    <a:pt x="1821179" y="713231"/>
                  </a:lnTo>
                  <a:lnTo>
                    <a:pt x="0" y="713231"/>
                  </a:lnTo>
                  <a:lnTo>
                    <a:pt x="0" y="118872"/>
                  </a:lnTo>
                  <a:lnTo>
                    <a:pt x="9340" y="72598"/>
                  </a:lnTo>
                  <a:lnTo>
                    <a:pt x="34813" y="34813"/>
                  </a:lnTo>
                  <a:lnTo>
                    <a:pt x="72598" y="9340"/>
                  </a:lnTo>
                  <a:lnTo>
                    <a:pt x="118872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35695" y="1037843"/>
              <a:ext cx="1643380" cy="445134"/>
            </a:xfrm>
            <a:custGeom>
              <a:avLst/>
              <a:gdLst/>
              <a:ahLst/>
              <a:cxnLst/>
              <a:rect l="l" t="t" r="r" b="b"/>
              <a:pathLst>
                <a:path w="1643379" h="445134">
                  <a:moveTo>
                    <a:pt x="1642872" y="0"/>
                  </a:moveTo>
                  <a:lnTo>
                    <a:pt x="74168" y="0"/>
                  </a:lnTo>
                  <a:lnTo>
                    <a:pt x="45273" y="5820"/>
                  </a:lnTo>
                  <a:lnTo>
                    <a:pt x="21701" y="21701"/>
                  </a:lnTo>
                  <a:lnTo>
                    <a:pt x="5820" y="45273"/>
                  </a:lnTo>
                  <a:lnTo>
                    <a:pt x="0" y="74167"/>
                  </a:lnTo>
                  <a:lnTo>
                    <a:pt x="0" y="445007"/>
                  </a:lnTo>
                  <a:lnTo>
                    <a:pt x="1568703" y="445007"/>
                  </a:lnTo>
                  <a:lnTo>
                    <a:pt x="1597598" y="439187"/>
                  </a:lnTo>
                  <a:lnTo>
                    <a:pt x="1621170" y="423306"/>
                  </a:lnTo>
                  <a:lnTo>
                    <a:pt x="1637051" y="399734"/>
                  </a:lnTo>
                  <a:lnTo>
                    <a:pt x="1642872" y="370839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43946" y="985633"/>
            <a:ext cx="1293447" cy="364172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algn="ctr" defTabSz="767756">
              <a:spcBef>
                <a:spcPts val="80"/>
              </a:spcBef>
            </a:pPr>
            <a:r>
              <a:rPr sz="1300" b="1" spc="-17" dirty="0">
                <a:solidFill>
                  <a:prstClr val="black"/>
                </a:solidFill>
                <a:latin typeface="Arial"/>
                <a:cs typeface="Arial"/>
              </a:rPr>
              <a:t>ЧГ: </a:t>
            </a:r>
            <a:r>
              <a:rPr sz="1000" b="1" spc="-17" dirty="0">
                <a:solidFill>
                  <a:prstClr val="black"/>
                </a:solidFill>
                <a:latin typeface="Arial"/>
                <a:cs typeface="Arial"/>
              </a:rPr>
              <a:t>Типы</a:t>
            </a:r>
            <a:r>
              <a:rPr sz="1000" b="1" spc="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767756">
              <a:spcBef>
                <a:spcPts val="4"/>
              </a:spcBef>
            </a:pPr>
            <a:r>
              <a:rPr sz="1000" b="1" spc="-13" dirty="0">
                <a:solidFill>
                  <a:prstClr val="black"/>
                </a:solidFill>
                <a:latin typeface="Arial"/>
                <a:cs typeface="Arial"/>
              </a:rPr>
              <a:t>форматы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текста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12368" y="2516272"/>
            <a:ext cx="2646811" cy="705846"/>
            <a:chOff x="7909559" y="2630436"/>
            <a:chExt cx="2580640" cy="737870"/>
          </a:xfrm>
        </p:grpSpPr>
        <p:sp>
          <p:nvSpPr>
            <p:cNvPr id="20" name="object 20"/>
            <p:cNvSpPr/>
            <p:nvPr/>
          </p:nvSpPr>
          <p:spPr>
            <a:xfrm>
              <a:off x="7909559" y="2630436"/>
              <a:ext cx="2580131" cy="737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53755" y="2648712"/>
              <a:ext cx="2496820" cy="654050"/>
            </a:xfrm>
            <a:custGeom>
              <a:avLst/>
              <a:gdLst/>
              <a:ahLst/>
              <a:cxnLst/>
              <a:rect l="l" t="t" r="r" b="b"/>
              <a:pathLst>
                <a:path w="2496820" h="654050">
                  <a:moveTo>
                    <a:pt x="2496312" y="0"/>
                  </a:moveTo>
                  <a:lnTo>
                    <a:pt x="108966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5"/>
                  </a:lnTo>
                  <a:lnTo>
                    <a:pt x="0" y="653796"/>
                  </a:lnTo>
                  <a:lnTo>
                    <a:pt x="2387346" y="653796"/>
                  </a:lnTo>
                  <a:lnTo>
                    <a:pt x="2429767" y="645235"/>
                  </a:lnTo>
                  <a:lnTo>
                    <a:pt x="2464403" y="621887"/>
                  </a:lnTo>
                  <a:lnTo>
                    <a:pt x="2487751" y="587251"/>
                  </a:lnTo>
                  <a:lnTo>
                    <a:pt x="2496312" y="544829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A7FFC4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953755" y="2648712"/>
              <a:ext cx="2496820" cy="654050"/>
            </a:xfrm>
            <a:custGeom>
              <a:avLst/>
              <a:gdLst/>
              <a:ahLst/>
              <a:cxnLst/>
              <a:rect l="l" t="t" r="r" b="b"/>
              <a:pathLst>
                <a:path w="2496820" h="654050">
                  <a:moveTo>
                    <a:pt x="108966" y="0"/>
                  </a:moveTo>
                  <a:lnTo>
                    <a:pt x="2496312" y="0"/>
                  </a:lnTo>
                  <a:lnTo>
                    <a:pt x="2496312" y="544829"/>
                  </a:lnTo>
                  <a:lnTo>
                    <a:pt x="2487751" y="587251"/>
                  </a:lnTo>
                  <a:lnTo>
                    <a:pt x="2464403" y="621887"/>
                  </a:lnTo>
                  <a:lnTo>
                    <a:pt x="2429767" y="645235"/>
                  </a:lnTo>
                  <a:lnTo>
                    <a:pt x="2387346" y="653796"/>
                  </a:lnTo>
                  <a:lnTo>
                    <a:pt x="0" y="653796"/>
                  </a:lnTo>
                  <a:lnTo>
                    <a:pt x="0" y="108965"/>
                  </a:lnTo>
                  <a:lnTo>
                    <a:pt x="8560" y="66544"/>
                  </a:lnTo>
                  <a:lnTo>
                    <a:pt x="31908" y="31908"/>
                  </a:lnTo>
                  <a:lnTo>
                    <a:pt x="66544" y="8560"/>
                  </a:lnTo>
                  <a:lnTo>
                    <a:pt x="108966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953755" y="2648712"/>
              <a:ext cx="2496820" cy="654050"/>
            </a:xfrm>
            <a:custGeom>
              <a:avLst/>
              <a:gdLst/>
              <a:ahLst/>
              <a:cxnLst/>
              <a:rect l="l" t="t" r="r" b="b"/>
              <a:pathLst>
                <a:path w="2496820" h="654050">
                  <a:moveTo>
                    <a:pt x="2496312" y="0"/>
                  </a:moveTo>
                  <a:lnTo>
                    <a:pt x="108966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5"/>
                  </a:lnTo>
                  <a:lnTo>
                    <a:pt x="0" y="653796"/>
                  </a:lnTo>
                  <a:lnTo>
                    <a:pt x="2387346" y="653796"/>
                  </a:lnTo>
                  <a:lnTo>
                    <a:pt x="2429767" y="645235"/>
                  </a:lnTo>
                  <a:lnTo>
                    <a:pt x="2464403" y="621887"/>
                  </a:lnTo>
                  <a:lnTo>
                    <a:pt x="2487751" y="587251"/>
                  </a:lnTo>
                  <a:lnTo>
                    <a:pt x="2496312" y="544829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341360" y="2538492"/>
            <a:ext cx="2511345" cy="518060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algn="ctr" defTabSz="767756">
              <a:spcBef>
                <a:spcPts val="80"/>
              </a:spcBef>
            </a:pPr>
            <a:r>
              <a:rPr sz="1300" b="1" spc="-8" dirty="0">
                <a:solidFill>
                  <a:prstClr val="black"/>
                </a:solidFill>
                <a:latin typeface="Arial"/>
                <a:cs typeface="Arial"/>
              </a:rPr>
              <a:t>ЕНГ:</a:t>
            </a:r>
            <a:r>
              <a:rPr sz="1300" b="1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Естественнонаучные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767756">
              <a:spcBef>
                <a:spcPts val="4"/>
              </a:spcBef>
            </a:pP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предметы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33" algn="ctr" defTabSz="767756"/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Методология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87692" y="3372022"/>
            <a:ext cx="2179189" cy="625663"/>
            <a:chOff x="8763000" y="3525011"/>
            <a:chExt cx="2124710" cy="654050"/>
          </a:xfrm>
        </p:grpSpPr>
        <p:sp>
          <p:nvSpPr>
            <p:cNvPr id="26" name="object 26"/>
            <p:cNvSpPr/>
            <p:nvPr/>
          </p:nvSpPr>
          <p:spPr>
            <a:xfrm>
              <a:off x="8763000" y="3525011"/>
              <a:ext cx="2124455" cy="6537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807196" y="3543299"/>
              <a:ext cx="2040889" cy="570230"/>
            </a:xfrm>
            <a:custGeom>
              <a:avLst/>
              <a:gdLst/>
              <a:ahLst/>
              <a:cxnLst/>
              <a:rect l="l" t="t" r="r" b="b"/>
              <a:pathLst>
                <a:path w="2040890" h="570229">
                  <a:moveTo>
                    <a:pt x="2040636" y="0"/>
                  </a:moveTo>
                  <a:lnTo>
                    <a:pt x="94996" y="0"/>
                  </a:lnTo>
                  <a:lnTo>
                    <a:pt x="94742" y="0"/>
                  </a:lnTo>
                  <a:lnTo>
                    <a:pt x="57861" y="7454"/>
                  </a:lnTo>
                  <a:lnTo>
                    <a:pt x="27749" y="27749"/>
                  </a:lnTo>
                  <a:lnTo>
                    <a:pt x="7442" y="57873"/>
                  </a:lnTo>
                  <a:lnTo>
                    <a:pt x="0" y="94742"/>
                  </a:lnTo>
                  <a:lnTo>
                    <a:pt x="0" y="94996"/>
                  </a:lnTo>
                  <a:lnTo>
                    <a:pt x="0" y="568452"/>
                  </a:lnTo>
                  <a:lnTo>
                    <a:pt x="0" y="569976"/>
                  </a:lnTo>
                  <a:lnTo>
                    <a:pt x="1945640" y="569976"/>
                  </a:lnTo>
                  <a:lnTo>
                    <a:pt x="1982609" y="562521"/>
                  </a:lnTo>
                  <a:lnTo>
                    <a:pt x="2012797" y="542150"/>
                  </a:lnTo>
                  <a:lnTo>
                    <a:pt x="2033168" y="511962"/>
                  </a:lnTo>
                  <a:lnTo>
                    <a:pt x="2040636" y="474980"/>
                  </a:lnTo>
                  <a:lnTo>
                    <a:pt x="2040636" y="473710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23522" y="3389515"/>
            <a:ext cx="1817724" cy="364172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marR="4266" indent="157283" defTabSz="767756">
              <a:spcBef>
                <a:spcPts val="80"/>
              </a:spcBef>
            </a:pPr>
            <a:r>
              <a:rPr sz="1300" b="1" spc="-17" dirty="0">
                <a:solidFill>
                  <a:prstClr val="black"/>
                </a:solidFill>
                <a:latin typeface="Arial"/>
                <a:cs typeface="Arial"/>
              </a:rPr>
              <a:t>ЧГ: </a:t>
            </a:r>
            <a:r>
              <a:rPr sz="1000" b="1" spc="-8" dirty="0" err="1">
                <a:solidFill>
                  <a:prstClr val="black"/>
                </a:solidFill>
                <a:latin typeface="Arial"/>
                <a:cs typeface="Arial"/>
              </a:rPr>
              <a:t>Ситуации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000" b="1" spc="-25" dirty="0" err="1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1000" b="1" spc="-29" dirty="0" err="1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1000" b="1" spc="-4" dirty="0" err="1">
                <a:solidFill>
                  <a:prstClr val="black"/>
                </a:solidFill>
                <a:latin typeface="Arial"/>
                <a:cs typeface="Arial"/>
              </a:rPr>
              <a:t>нк</a:t>
            </a:r>
            <a:r>
              <a:rPr sz="1000" b="1" spc="-8" dirty="0" err="1">
                <a:solidFill>
                  <a:prstClr val="black"/>
                </a:solidFill>
                <a:latin typeface="Arial"/>
                <a:cs typeface="Arial"/>
              </a:rPr>
              <a:t>ци</a:t>
            </a:r>
            <a:r>
              <a:rPr sz="1000" b="1" spc="4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b="1" spc="-4" dirty="0" err="1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b="1" spc="-8" dirty="0" err="1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spc="4" dirty="0" err="1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000" b="1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b="1" spc="-17" dirty="0" err="1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b="1" dirty="0" err="1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000" b="1" spc="-4" dirty="0" err="1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b="1" spc="-8" dirty="0" err="1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dirty="0" err="1">
                <a:solidFill>
                  <a:prstClr val="black"/>
                </a:solidFill>
                <a:latin typeface="Arial"/>
                <a:cs typeface="Arial"/>
              </a:rPr>
              <a:t>я</a:t>
            </a: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 текста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9" name="object 30"/>
          <p:cNvGrpSpPr/>
          <p:nvPr/>
        </p:nvGrpSpPr>
        <p:grpSpPr>
          <a:xfrm>
            <a:off x="8295251" y="4084890"/>
            <a:ext cx="3128108" cy="640255"/>
            <a:chOff x="8087868" y="4270222"/>
            <a:chExt cx="3049905" cy="660400"/>
          </a:xfrm>
        </p:grpSpPr>
        <p:sp>
          <p:nvSpPr>
            <p:cNvPr id="31" name="object 31"/>
            <p:cNvSpPr/>
            <p:nvPr/>
          </p:nvSpPr>
          <p:spPr>
            <a:xfrm>
              <a:off x="8087868" y="4270222"/>
              <a:ext cx="3049524" cy="6599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132064" y="4287011"/>
              <a:ext cx="2966085" cy="577850"/>
            </a:xfrm>
            <a:custGeom>
              <a:avLst/>
              <a:gdLst/>
              <a:ahLst/>
              <a:cxnLst/>
              <a:rect l="l" t="t" r="r" b="b"/>
              <a:pathLst>
                <a:path w="2966084" h="577850">
                  <a:moveTo>
                    <a:pt x="2965704" y="0"/>
                  </a:moveTo>
                  <a:lnTo>
                    <a:pt x="96012" y="0"/>
                  </a:lnTo>
                  <a:lnTo>
                    <a:pt x="58610" y="7543"/>
                  </a:lnTo>
                  <a:lnTo>
                    <a:pt x="28092" y="28105"/>
                  </a:lnTo>
                  <a:lnTo>
                    <a:pt x="7531" y="58623"/>
                  </a:lnTo>
                  <a:lnTo>
                    <a:pt x="0" y="96012"/>
                  </a:lnTo>
                  <a:lnTo>
                    <a:pt x="0" y="97536"/>
                  </a:lnTo>
                  <a:lnTo>
                    <a:pt x="0" y="576072"/>
                  </a:lnTo>
                  <a:lnTo>
                    <a:pt x="0" y="577596"/>
                  </a:lnTo>
                  <a:lnTo>
                    <a:pt x="2869692" y="577596"/>
                  </a:lnTo>
                  <a:lnTo>
                    <a:pt x="2907080" y="570064"/>
                  </a:lnTo>
                  <a:lnTo>
                    <a:pt x="2937599" y="549503"/>
                  </a:lnTo>
                  <a:lnTo>
                    <a:pt x="2958160" y="518985"/>
                  </a:lnTo>
                  <a:lnTo>
                    <a:pt x="2965704" y="481584"/>
                  </a:lnTo>
                  <a:lnTo>
                    <a:pt x="2965704" y="480060"/>
                  </a:lnTo>
                  <a:lnTo>
                    <a:pt x="2965704" y="15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defTabSz="767756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48541" y="4069316"/>
            <a:ext cx="2600959" cy="518060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600" algn="ctr" defTabSz="767756">
              <a:spcBef>
                <a:spcPts val="80"/>
              </a:spcBef>
            </a:pPr>
            <a:r>
              <a:rPr sz="1300" b="1" spc="-13" dirty="0">
                <a:solidFill>
                  <a:prstClr val="black"/>
                </a:solidFill>
                <a:latin typeface="Arial"/>
                <a:cs typeface="Arial"/>
              </a:rPr>
              <a:t>МГ:</a:t>
            </a:r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Мир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767756">
              <a:spcBef>
                <a:spcPts val="8"/>
              </a:spcBef>
            </a:pP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индивидуума,</a:t>
            </a:r>
            <a:r>
              <a:rPr sz="10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13" dirty="0" err="1">
                <a:solidFill>
                  <a:prstClr val="black"/>
                </a:solidFill>
                <a:latin typeface="Arial"/>
                <a:cs typeface="Arial"/>
              </a:rPr>
              <a:t>социума</a:t>
            </a:r>
            <a:r>
              <a:rPr sz="1000" b="1" spc="-1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ru-RU" sz="1000" b="1" spc="-13" dirty="0">
                <a:solidFill>
                  <a:prstClr val="black"/>
                </a:solidFill>
                <a:latin typeface="Arial"/>
                <a:cs typeface="Arial"/>
              </a:rPr>
              <a:t> образования и науки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0" name="object 34"/>
          <p:cNvGrpSpPr/>
          <p:nvPr/>
        </p:nvGrpSpPr>
        <p:grpSpPr>
          <a:xfrm>
            <a:off x="7787250" y="4883820"/>
            <a:ext cx="3093589" cy="801821"/>
            <a:chOff x="7592568" y="5105400"/>
            <a:chExt cx="3016250" cy="838200"/>
          </a:xfrm>
        </p:grpSpPr>
        <p:sp>
          <p:nvSpPr>
            <p:cNvPr id="35" name="object 35"/>
            <p:cNvSpPr/>
            <p:nvPr/>
          </p:nvSpPr>
          <p:spPr>
            <a:xfrm>
              <a:off x="7592568" y="5105400"/>
              <a:ext cx="3015996" cy="8381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636764" y="5123688"/>
              <a:ext cx="2932430" cy="754380"/>
            </a:xfrm>
            <a:custGeom>
              <a:avLst/>
              <a:gdLst/>
              <a:ahLst/>
              <a:cxnLst/>
              <a:rect l="l" t="t" r="r" b="b"/>
              <a:pathLst>
                <a:path w="2932429" h="754379">
                  <a:moveTo>
                    <a:pt x="2932176" y="0"/>
                  </a:moveTo>
                  <a:lnTo>
                    <a:pt x="125729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30"/>
                  </a:lnTo>
                  <a:lnTo>
                    <a:pt x="0" y="754380"/>
                  </a:lnTo>
                  <a:lnTo>
                    <a:pt x="2806445" y="754380"/>
                  </a:lnTo>
                  <a:lnTo>
                    <a:pt x="2855398" y="744503"/>
                  </a:lnTo>
                  <a:lnTo>
                    <a:pt x="2895361" y="717565"/>
                  </a:lnTo>
                  <a:lnTo>
                    <a:pt x="2922299" y="677602"/>
                  </a:lnTo>
                  <a:lnTo>
                    <a:pt x="2932176" y="628650"/>
                  </a:lnTo>
                  <a:lnTo>
                    <a:pt x="293217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636764" y="5123688"/>
              <a:ext cx="2932430" cy="754380"/>
            </a:xfrm>
            <a:custGeom>
              <a:avLst/>
              <a:gdLst/>
              <a:ahLst/>
              <a:cxnLst/>
              <a:rect l="l" t="t" r="r" b="b"/>
              <a:pathLst>
                <a:path w="2932429" h="754379">
                  <a:moveTo>
                    <a:pt x="125729" y="0"/>
                  </a:moveTo>
                  <a:lnTo>
                    <a:pt x="2932176" y="0"/>
                  </a:lnTo>
                  <a:lnTo>
                    <a:pt x="2932176" y="628650"/>
                  </a:lnTo>
                  <a:lnTo>
                    <a:pt x="2922299" y="677602"/>
                  </a:lnTo>
                  <a:lnTo>
                    <a:pt x="2895361" y="717565"/>
                  </a:lnTo>
                  <a:lnTo>
                    <a:pt x="2855398" y="744503"/>
                  </a:lnTo>
                  <a:lnTo>
                    <a:pt x="2806445" y="754380"/>
                  </a:lnTo>
                  <a:lnTo>
                    <a:pt x="0" y="754380"/>
                  </a:lnTo>
                  <a:lnTo>
                    <a:pt x="0" y="125730"/>
                  </a:ln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29" y="0"/>
                  </a:lnTo>
                  <a:close/>
                </a:path>
              </a:pathLst>
            </a:custGeom>
            <a:ln w="914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636764" y="5123688"/>
              <a:ext cx="2932430" cy="753110"/>
            </a:xfrm>
            <a:custGeom>
              <a:avLst/>
              <a:gdLst/>
              <a:ahLst/>
              <a:cxnLst/>
              <a:rect l="l" t="t" r="r" b="b"/>
              <a:pathLst>
                <a:path w="2932429" h="753110">
                  <a:moveTo>
                    <a:pt x="2932176" y="0"/>
                  </a:moveTo>
                  <a:lnTo>
                    <a:pt x="125475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752856"/>
                  </a:lnTo>
                  <a:lnTo>
                    <a:pt x="2806700" y="752856"/>
                  </a:lnTo>
                  <a:lnTo>
                    <a:pt x="2855559" y="743001"/>
                  </a:lnTo>
                  <a:lnTo>
                    <a:pt x="2895441" y="716121"/>
                  </a:lnTo>
                  <a:lnTo>
                    <a:pt x="2922321" y="676239"/>
                  </a:lnTo>
                  <a:lnTo>
                    <a:pt x="2932176" y="627380"/>
                  </a:lnTo>
                  <a:lnTo>
                    <a:pt x="293217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297853" y="4954161"/>
            <a:ext cx="2542345" cy="518060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218064" marR="4266" indent="-207934" defTabSz="767756">
              <a:spcBef>
                <a:spcPts val="80"/>
              </a:spcBef>
            </a:pPr>
            <a:r>
              <a:rPr sz="1300" b="1" spc="-8" dirty="0">
                <a:solidFill>
                  <a:prstClr val="black"/>
                </a:solidFill>
                <a:latin typeface="Arial"/>
                <a:cs typeface="Arial"/>
              </a:rPr>
              <a:t>ЕНГ: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Здоровье,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ресурсы 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окружающая</a:t>
            </a:r>
            <a:r>
              <a:rPr sz="1000" b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среда,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990" defTabSz="767756">
              <a:spcBef>
                <a:spcPts val="4"/>
              </a:spcBef>
            </a:pP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связь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науки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технологии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2442" y="1134214"/>
            <a:ext cx="3034323" cy="1095215"/>
          </a:xfrm>
          <a:custGeom>
            <a:avLst/>
            <a:gdLst/>
            <a:ahLst/>
            <a:cxnLst/>
            <a:rect l="l" t="t" r="r" b="b"/>
            <a:pathLst>
              <a:path w="2958465" h="1144905">
                <a:moveTo>
                  <a:pt x="2958084" y="0"/>
                </a:moveTo>
                <a:lnTo>
                  <a:pt x="190754" y="0"/>
                </a:lnTo>
                <a:lnTo>
                  <a:pt x="147017" y="5034"/>
                </a:lnTo>
                <a:lnTo>
                  <a:pt x="106866" y="19378"/>
                </a:lnTo>
                <a:lnTo>
                  <a:pt x="71448" y="41887"/>
                </a:lnTo>
                <a:lnTo>
                  <a:pt x="41907" y="71422"/>
                </a:lnTo>
                <a:lnTo>
                  <a:pt x="19389" y="106839"/>
                </a:lnTo>
                <a:lnTo>
                  <a:pt x="5038" y="146997"/>
                </a:lnTo>
                <a:lnTo>
                  <a:pt x="0" y="190753"/>
                </a:lnTo>
                <a:lnTo>
                  <a:pt x="0" y="1144524"/>
                </a:lnTo>
                <a:lnTo>
                  <a:pt x="2767330" y="1144524"/>
                </a:lnTo>
                <a:lnTo>
                  <a:pt x="2811086" y="1139489"/>
                </a:lnTo>
                <a:lnTo>
                  <a:pt x="2851244" y="1125145"/>
                </a:lnTo>
                <a:lnTo>
                  <a:pt x="2886661" y="1102636"/>
                </a:lnTo>
                <a:lnTo>
                  <a:pt x="2916196" y="1073101"/>
                </a:lnTo>
                <a:lnTo>
                  <a:pt x="2938705" y="1037684"/>
                </a:lnTo>
                <a:lnTo>
                  <a:pt x="2953049" y="997526"/>
                </a:lnTo>
                <a:lnTo>
                  <a:pt x="2958084" y="953769"/>
                </a:lnTo>
                <a:lnTo>
                  <a:pt x="29580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7214" y="1285951"/>
            <a:ext cx="2667017" cy="671949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defTabSz="767756">
              <a:spcBef>
                <a:spcPts val="80"/>
              </a:spcBef>
            </a:pPr>
            <a:r>
              <a:rPr sz="1300" b="1" spc="-17" dirty="0">
                <a:solidFill>
                  <a:prstClr val="black"/>
                </a:solidFill>
                <a:latin typeface="Arial"/>
                <a:cs typeface="Arial"/>
              </a:rPr>
              <a:t>ЧГ: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Работать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000" b="1" spc="-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информацией: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115" indent="-45852" defTabSz="767756">
              <a:spcBef>
                <a:spcPts val="4"/>
              </a:spcBef>
              <a:buSzPct val="91666"/>
              <a:buFont typeface="Arial"/>
              <a:buChar char="•"/>
              <a:tabLst>
                <a:tab pos="58648" algn="l"/>
              </a:tabLst>
            </a:pP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находить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извлекать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115" indent="-45852" defTabSz="767756">
              <a:buSzPct val="91666"/>
              <a:buFont typeface="Arial"/>
              <a:buChar char="•"/>
              <a:tabLst>
                <a:tab pos="58648" algn="l"/>
              </a:tabLst>
            </a:pP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осмысливать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оценивать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115" indent="-45852" defTabSz="767756">
              <a:buSzPct val="91666"/>
              <a:buFont typeface="Arial"/>
              <a:buChar char="•"/>
              <a:tabLst>
                <a:tab pos="58648" algn="l"/>
              </a:tabLst>
            </a:pP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интерпретировать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9847" y="2568744"/>
            <a:ext cx="3051256" cy="1194227"/>
          </a:xfrm>
          <a:custGeom>
            <a:avLst/>
            <a:gdLst/>
            <a:ahLst/>
            <a:cxnLst/>
            <a:rect l="l" t="t" r="r" b="b"/>
            <a:pathLst>
              <a:path w="2974975" h="1248410">
                <a:moveTo>
                  <a:pt x="2974848" y="0"/>
                </a:moveTo>
                <a:lnTo>
                  <a:pt x="208026" y="0"/>
                </a:lnTo>
                <a:lnTo>
                  <a:pt x="160329" y="5491"/>
                </a:lnTo>
                <a:lnTo>
                  <a:pt x="116543" y="21136"/>
                </a:lnTo>
                <a:lnTo>
                  <a:pt x="77918" y="45686"/>
                </a:lnTo>
                <a:lnTo>
                  <a:pt x="45702" y="77897"/>
                </a:lnTo>
                <a:lnTo>
                  <a:pt x="21144" y="116521"/>
                </a:lnTo>
                <a:lnTo>
                  <a:pt x="5494" y="160313"/>
                </a:lnTo>
                <a:lnTo>
                  <a:pt x="0" y="208025"/>
                </a:lnTo>
                <a:lnTo>
                  <a:pt x="0" y="1248156"/>
                </a:lnTo>
                <a:lnTo>
                  <a:pt x="2766822" y="1248156"/>
                </a:lnTo>
                <a:lnTo>
                  <a:pt x="2814534" y="1242664"/>
                </a:lnTo>
                <a:lnTo>
                  <a:pt x="2858326" y="1227019"/>
                </a:lnTo>
                <a:lnTo>
                  <a:pt x="2896950" y="1202469"/>
                </a:lnTo>
                <a:lnTo>
                  <a:pt x="2929161" y="1170258"/>
                </a:lnTo>
                <a:lnTo>
                  <a:pt x="2953711" y="1131634"/>
                </a:lnTo>
                <a:lnTo>
                  <a:pt x="2969356" y="1087842"/>
                </a:lnTo>
                <a:lnTo>
                  <a:pt x="2974848" y="1040130"/>
                </a:lnTo>
                <a:lnTo>
                  <a:pt x="2974848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7493" y="2652040"/>
            <a:ext cx="2696959" cy="671949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3175" marR="34656" defTabSz="767756">
              <a:spcBef>
                <a:spcPts val="80"/>
              </a:spcBef>
            </a:pPr>
            <a:r>
              <a:rPr sz="1300" b="1" spc="-13" dirty="0">
                <a:solidFill>
                  <a:prstClr val="black"/>
                </a:solidFill>
                <a:latin typeface="Arial"/>
                <a:cs typeface="Arial"/>
              </a:rPr>
              <a:t>МГ: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Формулировать,</a:t>
            </a:r>
            <a:r>
              <a:rPr sz="1000" b="1" spc="-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применять  интерпретировать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spc="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оценивать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" defTabSz="767756">
              <a:spcBef>
                <a:spcPts val="4"/>
              </a:spcBef>
            </a:pPr>
            <a:r>
              <a:rPr sz="1000" b="1" spc="-21" dirty="0">
                <a:solidFill>
                  <a:prstClr val="black"/>
                </a:solidFill>
                <a:latin typeface="Arial"/>
                <a:cs typeface="Arial"/>
              </a:rPr>
              <a:t>результаты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позиций</a:t>
            </a:r>
            <a:r>
              <a:rPr sz="1000" b="1" spc="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математики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" defTabSz="767756"/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и реальной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проблемы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6383" y="4977123"/>
            <a:ext cx="3139180" cy="1191190"/>
          </a:xfrm>
          <a:custGeom>
            <a:avLst/>
            <a:gdLst/>
            <a:ahLst/>
            <a:cxnLst/>
            <a:rect l="l" t="t" r="r" b="b"/>
            <a:pathLst>
              <a:path w="3060700" h="1245235">
                <a:moveTo>
                  <a:pt x="3060191" y="0"/>
                </a:moveTo>
                <a:lnTo>
                  <a:pt x="207518" y="0"/>
                </a:lnTo>
                <a:lnTo>
                  <a:pt x="159937" y="5483"/>
                </a:lnTo>
                <a:lnTo>
                  <a:pt x="116258" y="21101"/>
                </a:lnTo>
                <a:lnTo>
                  <a:pt x="77727" y="45606"/>
                </a:lnTo>
                <a:lnTo>
                  <a:pt x="45590" y="77749"/>
                </a:lnTo>
                <a:lnTo>
                  <a:pt x="21093" y="116280"/>
                </a:lnTo>
                <a:lnTo>
                  <a:pt x="5480" y="159953"/>
                </a:lnTo>
                <a:lnTo>
                  <a:pt x="0" y="207518"/>
                </a:lnTo>
                <a:lnTo>
                  <a:pt x="0" y="1245108"/>
                </a:lnTo>
                <a:lnTo>
                  <a:pt x="2852674" y="1245108"/>
                </a:lnTo>
                <a:lnTo>
                  <a:pt x="2900238" y="1239627"/>
                </a:lnTo>
                <a:lnTo>
                  <a:pt x="2943911" y="1224014"/>
                </a:lnTo>
                <a:lnTo>
                  <a:pt x="2982442" y="1199517"/>
                </a:lnTo>
                <a:lnTo>
                  <a:pt x="3014585" y="1167380"/>
                </a:lnTo>
                <a:lnTo>
                  <a:pt x="3039090" y="1128849"/>
                </a:lnTo>
                <a:lnTo>
                  <a:pt x="3054708" y="1085170"/>
                </a:lnTo>
                <a:lnTo>
                  <a:pt x="3060191" y="1037590"/>
                </a:lnTo>
                <a:lnTo>
                  <a:pt x="3060191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9045" y="5003486"/>
            <a:ext cx="498881" cy="210284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defTabSz="767756">
              <a:spcBef>
                <a:spcPts val="80"/>
              </a:spcBef>
            </a:pPr>
            <a:r>
              <a:rPr sz="1300" b="1" spc="-4" dirty="0">
                <a:solidFill>
                  <a:prstClr val="black"/>
                </a:solidFill>
                <a:latin typeface="Arial"/>
                <a:cs typeface="Arial"/>
              </a:rPr>
              <a:t>ЕН</a:t>
            </a:r>
            <a:r>
              <a:rPr sz="1300" b="1" spc="-29" dirty="0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sz="1300" b="1" spc="-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9847" y="5226732"/>
            <a:ext cx="2844604" cy="626320"/>
          </a:xfrm>
          <a:prstGeom prst="rect">
            <a:avLst/>
          </a:prstGeom>
        </p:spPr>
        <p:txBody>
          <a:bodyPr vert="horz" wrap="square" lIns="0" tIns="10663" rIns="0" bIns="0" rtlCol="0">
            <a:spAutoFit/>
          </a:bodyPr>
          <a:lstStyle/>
          <a:p>
            <a:pPr marL="10130" defTabSz="767756">
              <a:spcBef>
                <a:spcPts val="84"/>
              </a:spcBef>
            </a:pP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давать научные</a:t>
            </a:r>
            <a:r>
              <a:rPr sz="10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объяснения,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130" defTabSz="767756"/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применять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е/н</a:t>
            </a:r>
            <a:r>
              <a:rPr sz="1000" b="1" spc="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13" dirty="0" err="1">
                <a:solidFill>
                  <a:prstClr val="black"/>
                </a:solidFill>
                <a:latin typeface="Arial"/>
                <a:cs typeface="Arial"/>
              </a:rPr>
              <a:t>методы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 err="1">
                <a:solidFill>
                  <a:prstClr val="black"/>
                </a:solidFill>
                <a:latin typeface="Arial"/>
                <a:cs typeface="Arial"/>
              </a:rPr>
              <a:t>исследования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130" marR="139156" defTabSz="767756"/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интерпретировать </a:t>
            </a:r>
            <a:r>
              <a:rPr sz="1000" b="1" spc="-4" dirty="0">
                <a:solidFill>
                  <a:prstClr val="black"/>
                </a:solidFill>
                <a:latin typeface="Arial"/>
                <a:cs typeface="Arial"/>
              </a:rPr>
              <a:t>данные,  делать</a:t>
            </a:r>
            <a:r>
              <a:rPr sz="1000" b="1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8" dirty="0">
                <a:solidFill>
                  <a:prstClr val="black"/>
                </a:solidFill>
                <a:latin typeface="Arial"/>
                <a:cs typeface="Arial"/>
              </a:rPr>
              <a:t>выводы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4" name="object 48"/>
          <p:cNvGrpSpPr/>
          <p:nvPr/>
        </p:nvGrpSpPr>
        <p:grpSpPr>
          <a:xfrm>
            <a:off x="692441" y="1397697"/>
            <a:ext cx="10089011" cy="5499764"/>
            <a:chOff x="675817" y="1415033"/>
            <a:chExt cx="9836785" cy="5749290"/>
          </a:xfrm>
        </p:grpSpPr>
        <p:sp>
          <p:nvSpPr>
            <p:cNvPr id="49" name="object 49"/>
            <p:cNvSpPr/>
            <p:nvPr/>
          </p:nvSpPr>
          <p:spPr>
            <a:xfrm>
              <a:off x="6513068" y="1415033"/>
              <a:ext cx="2064385" cy="1591310"/>
            </a:xfrm>
            <a:custGeom>
              <a:avLst/>
              <a:gdLst/>
              <a:ahLst/>
              <a:cxnLst/>
              <a:rect l="l" t="t" r="r" b="b"/>
              <a:pathLst>
                <a:path w="2064384" h="1591310">
                  <a:moveTo>
                    <a:pt x="2064131" y="760476"/>
                  </a:moveTo>
                  <a:lnTo>
                    <a:pt x="2030895" y="746887"/>
                  </a:lnTo>
                  <a:lnTo>
                    <a:pt x="1911350" y="697992"/>
                  </a:lnTo>
                  <a:lnTo>
                    <a:pt x="1903958" y="696531"/>
                  </a:lnTo>
                  <a:lnTo>
                    <a:pt x="1896821" y="698017"/>
                  </a:lnTo>
                  <a:lnTo>
                    <a:pt x="1890750" y="702094"/>
                  </a:lnTo>
                  <a:lnTo>
                    <a:pt x="1886585" y="708406"/>
                  </a:lnTo>
                  <a:lnTo>
                    <a:pt x="1885111" y="715860"/>
                  </a:lnTo>
                  <a:lnTo>
                    <a:pt x="1886597" y="722998"/>
                  </a:lnTo>
                  <a:lnTo>
                    <a:pt x="1890674" y="729081"/>
                  </a:lnTo>
                  <a:lnTo>
                    <a:pt x="1896999" y="733298"/>
                  </a:lnTo>
                  <a:lnTo>
                    <a:pt x="1954225" y="756691"/>
                  </a:lnTo>
                  <a:lnTo>
                    <a:pt x="136893" y="1012075"/>
                  </a:lnTo>
                  <a:lnTo>
                    <a:pt x="1576603" y="74917"/>
                  </a:lnTo>
                  <a:lnTo>
                    <a:pt x="1548765" y="130302"/>
                  </a:lnTo>
                  <a:lnTo>
                    <a:pt x="1546707" y="137604"/>
                  </a:lnTo>
                  <a:lnTo>
                    <a:pt x="1547622" y="144830"/>
                  </a:lnTo>
                  <a:lnTo>
                    <a:pt x="1551190" y="151180"/>
                  </a:lnTo>
                  <a:lnTo>
                    <a:pt x="1557147" y="155829"/>
                  </a:lnTo>
                  <a:lnTo>
                    <a:pt x="1564449" y="157810"/>
                  </a:lnTo>
                  <a:lnTo>
                    <a:pt x="1571726" y="156870"/>
                  </a:lnTo>
                  <a:lnTo>
                    <a:pt x="1578127" y="153276"/>
                  </a:lnTo>
                  <a:lnTo>
                    <a:pt x="1582801" y="147320"/>
                  </a:lnTo>
                  <a:lnTo>
                    <a:pt x="1654543" y="4572"/>
                  </a:lnTo>
                  <a:lnTo>
                    <a:pt x="1656842" y="0"/>
                  </a:lnTo>
                  <a:lnTo>
                    <a:pt x="1492123" y="8001"/>
                  </a:lnTo>
                  <a:lnTo>
                    <a:pt x="1473962" y="27940"/>
                  </a:lnTo>
                  <a:lnTo>
                    <a:pt x="1475803" y="35306"/>
                  </a:lnTo>
                  <a:lnTo>
                    <a:pt x="1480159" y="41173"/>
                  </a:lnTo>
                  <a:lnTo>
                    <a:pt x="1486408" y="44970"/>
                  </a:lnTo>
                  <a:lnTo>
                    <a:pt x="1493901" y="46101"/>
                  </a:lnTo>
                  <a:lnTo>
                    <a:pt x="1555648" y="43078"/>
                  </a:lnTo>
                  <a:lnTo>
                    <a:pt x="47866" y="1024585"/>
                  </a:lnTo>
                  <a:lnTo>
                    <a:pt x="7747" y="1030224"/>
                  </a:lnTo>
                  <a:lnTo>
                    <a:pt x="10388" y="1048981"/>
                  </a:lnTo>
                  <a:lnTo>
                    <a:pt x="0" y="1055751"/>
                  </a:lnTo>
                  <a:lnTo>
                    <a:pt x="20828" y="1087628"/>
                  </a:lnTo>
                  <a:lnTo>
                    <a:pt x="43980" y="1072553"/>
                  </a:lnTo>
                  <a:lnTo>
                    <a:pt x="1333855" y="1542567"/>
                  </a:lnTo>
                  <a:lnTo>
                    <a:pt x="1273048" y="1553591"/>
                  </a:lnTo>
                  <a:lnTo>
                    <a:pt x="1257681" y="1575689"/>
                  </a:lnTo>
                  <a:lnTo>
                    <a:pt x="1260487" y="1582699"/>
                  </a:lnTo>
                  <a:lnTo>
                    <a:pt x="1265580" y="1587957"/>
                  </a:lnTo>
                  <a:lnTo>
                    <a:pt x="1272247" y="1590916"/>
                  </a:lnTo>
                  <a:lnTo>
                    <a:pt x="1279779" y="1591056"/>
                  </a:lnTo>
                  <a:lnTo>
                    <a:pt x="1414780" y="1566672"/>
                  </a:lnTo>
                  <a:lnTo>
                    <a:pt x="1442212" y="1561719"/>
                  </a:lnTo>
                  <a:lnTo>
                    <a:pt x="1336675" y="1434846"/>
                  </a:lnTo>
                  <a:lnTo>
                    <a:pt x="1330782" y="1430083"/>
                  </a:lnTo>
                  <a:lnTo>
                    <a:pt x="1323797" y="1428013"/>
                  </a:lnTo>
                  <a:lnTo>
                    <a:pt x="1316545" y="1428724"/>
                  </a:lnTo>
                  <a:lnTo>
                    <a:pt x="1309878" y="1432306"/>
                  </a:lnTo>
                  <a:lnTo>
                    <a:pt x="1305115" y="1438211"/>
                  </a:lnTo>
                  <a:lnTo>
                    <a:pt x="1303096" y="1445247"/>
                  </a:lnTo>
                  <a:lnTo>
                    <a:pt x="1303858" y="1452549"/>
                  </a:lnTo>
                  <a:lnTo>
                    <a:pt x="1307465" y="1459230"/>
                  </a:lnTo>
                  <a:lnTo>
                    <a:pt x="1346885" y="1506728"/>
                  </a:lnTo>
                  <a:lnTo>
                    <a:pt x="106553" y="1054811"/>
                  </a:lnTo>
                  <a:lnTo>
                    <a:pt x="1959571" y="794410"/>
                  </a:lnTo>
                  <a:lnTo>
                    <a:pt x="1910969" y="832739"/>
                  </a:lnTo>
                  <a:lnTo>
                    <a:pt x="1906079" y="838479"/>
                  </a:lnTo>
                  <a:lnTo>
                    <a:pt x="1903857" y="845413"/>
                  </a:lnTo>
                  <a:lnTo>
                    <a:pt x="1904390" y="852678"/>
                  </a:lnTo>
                  <a:lnTo>
                    <a:pt x="1907794" y="859409"/>
                  </a:lnTo>
                  <a:lnTo>
                    <a:pt x="1913547" y="864323"/>
                  </a:lnTo>
                  <a:lnTo>
                    <a:pt x="1920519" y="866571"/>
                  </a:lnTo>
                  <a:lnTo>
                    <a:pt x="1927821" y="866038"/>
                  </a:lnTo>
                  <a:lnTo>
                    <a:pt x="1934591" y="862584"/>
                  </a:lnTo>
                  <a:lnTo>
                    <a:pt x="2064131" y="76047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214108" y="3796258"/>
              <a:ext cx="1593850" cy="1506855"/>
            </a:xfrm>
            <a:custGeom>
              <a:avLst/>
              <a:gdLst/>
              <a:ahLst/>
              <a:cxnLst/>
              <a:rect l="l" t="t" r="r" b="b"/>
              <a:pathLst>
                <a:path w="1593850" h="1506854">
                  <a:moveTo>
                    <a:pt x="1593723" y="32791"/>
                  </a:moveTo>
                  <a:lnTo>
                    <a:pt x="1564894" y="26949"/>
                  </a:lnTo>
                  <a:lnTo>
                    <a:pt x="1432052" y="25"/>
                  </a:lnTo>
                  <a:lnTo>
                    <a:pt x="1424495" y="0"/>
                  </a:lnTo>
                  <a:lnTo>
                    <a:pt x="1417764" y="2794"/>
                  </a:lnTo>
                  <a:lnTo>
                    <a:pt x="1412544" y="7924"/>
                  </a:lnTo>
                  <a:lnTo>
                    <a:pt x="1409573" y="14884"/>
                  </a:lnTo>
                  <a:lnTo>
                    <a:pt x="1409585" y="22440"/>
                  </a:lnTo>
                  <a:lnTo>
                    <a:pt x="1412392" y="29171"/>
                  </a:lnTo>
                  <a:lnTo>
                    <a:pt x="1417535" y="34391"/>
                  </a:lnTo>
                  <a:lnTo>
                    <a:pt x="1424559" y="37363"/>
                  </a:lnTo>
                  <a:lnTo>
                    <a:pt x="1485150" y="49657"/>
                  </a:lnTo>
                  <a:lnTo>
                    <a:pt x="18034" y="549300"/>
                  </a:lnTo>
                  <a:lnTo>
                    <a:pt x="20650" y="557072"/>
                  </a:lnTo>
                  <a:lnTo>
                    <a:pt x="19558" y="556793"/>
                  </a:lnTo>
                  <a:lnTo>
                    <a:pt x="11709" y="588581"/>
                  </a:lnTo>
                  <a:lnTo>
                    <a:pt x="0" y="597814"/>
                  </a:lnTo>
                  <a:lnTo>
                    <a:pt x="658355" y="1433550"/>
                  </a:lnTo>
                  <a:lnTo>
                    <a:pt x="600837" y="1410868"/>
                  </a:lnTo>
                  <a:lnTo>
                    <a:pt x="574763" y="1428978"/>
                  </a:lnTo>
                  <a:lnTo>
                    <a:pt x="576364" y="1436116"/>
                  </a:lnTo>
                  <a:lnTo>
                    <a:pt x="580517" y="1442148"/>
                  </a:lnTo>
                  <a:lnTo>
                    <a:pt x="586867" y="1446301"/>
                  </a:lnTo>
                  <a:lnTo>
                    <a:pt x="740283" y="1506753"/>
                  </a:lnTo>
                  <a:lnTo>
                    <a:pt x="737768" y="1488846"/>
                  </a:lnTo>
                  <a:lnTo>
                    <a:pt x="717423" y="1343431"/>
                  </a:lnTo>
                  <a:lnTo>
                    <a:pt x="714883" y="1336294"/>
                  </a:lnTo>
                  <a:lnTo>
                    <a:pt x="710018" y="1330833"/>
                  </a:lnTo>
                  <a:lnTo>
                    <a:pt x="703491" y="1327619"/>
                  </a:lnTo>
                  <a:lnTo>
                    <a:pt x="695960" y="1327175"/>
                  </a:lnTo>
                  <a:lnTo>
                    <a:pt x="688809" y="1329664"/>
                  </a:lnTo>
                  <a:lnTo>
                    <a:pt x="683348" y="1334528"/>
                  </a:lnTo>
                  <a:lnTo>
                    <a:pt x="680135" y="1341094"/>
                  </a:lnTo>
                  <a:lnTo>
                    <a:pt x="679704" y="1348638"/>
                  </a:lnTo>
                  <a:lnTo>
                    <a:pt x="688225" y="1409801"/>
                  </a:lnTo>
                  <a:lnTo>
                    <a:pt x="54038" y="604761"/>
                  </a:lnTo>
                  <a:lnTo>
                    <a:pt x="1171803" y="883272"/>
                  </a:lnTo>
                  <a:lnTo>
                    <a:pt x="1112520" y="900582"/>
                  </a:lnTo>
                  <a:lnTo>
                    <a:pt x="1105839" y="904100"/>
                  </a:lnTo>
                  <a:lnTo>
                    <a:pt x="1101178" y="909726"/>
                  </a:lnTo>
                  <a:lnTo>
                    <a:pt x="1098943" y="916698"/>
                  </a:lnTo>
                  <a:lnTo>
                    <a:pt x="1099566" y="924204"/>
                  </a:lnTo>
                  <a:lnTo>
                    <a:pt x="1103071" y="930935"/>
                  </a:lnTo>
                  <a:lnTo>
                    <a:pt x="1108710" y="935596"/>
                  </a:lnTo>
                  <a:lnTo>
                    <a:pt x="1115669" y="937806"/>
                  </a:lnTo>
                  <a:lnTo>
                    <a:pt x="1123188" y="937158"/>
                  </a:lnTo>
                  <a:lnTo>
                    <a:pt x="1249349" y="900328"/>
                  </a:lnTo>
                  <a:lnTo>
                    <a:pt x="1281557" y="890930"/>
                  </a:lnTo>
                  <a:lnTo>
                    <a:pt x="1163447" y="775868"/>
                  </a:lnTo>
                  <a:lnTo>
                    <a:pt x="1157033" y="771753"/>
                  </a:lnTo>
                  <a:lnTo>
                    <a:pt x="1149832" y="770445"/>
                  </a:lnTo>
                  <a:lnTo>
                    <a:pt x="1142707" y="771944"/>
                  </a:lnTo>
                  <a:lnTo>
                    <a:pt x="1136523" y="776249"/>
                  </a:lnTo>
                  <a:lnTo>
                    <a:pt x="1132395" y="782586"/>
                  </a:lnTo>
                  <a:lnTo>
                    <a:pt x="1131074" y="789762"/>
                  </a:lnTo>
                  <a:lnTo>
                    <a:pt x="1132535" y="796925"/>
                  </a:lnTo>
                  <a:lnTo>
                    <a:pt x="1136777" y="803173"/>
                  </a:lnTo>
                  <a:lnTo>
                    <a:pt x="1181087" y="846315"/>
                  </a:lnTo>
                  <a:lnTo>
                    <a:pt x="74155" y="570407"/>
                  </a:lnTo>
                  <a:lnTo>
                    <a:pt x="1497393" y="85750"/>
                  </a:lnTo>
                  <a:lnTo>
                    <a:pt x="1456944" y="132486"/>
                  </a:lnTo>
                  <a:lnTo>
                    <a:pt x="1453159" y="139039"/>
                  </a:lnTo>
                  <a:lnTo>
                    <a:pt x="1472628" y="163906"/>
                  </a:lnTo>
                  <a:lnTo>
                    <a:pt x="1479664" y="162026"/>
                  </a:lnTo>
                  <a:lnTo>
                    <a:pt x="1485646" y="157378"/>
                  </a:lnTo>
                  <a:lnTo>
                    <a:pt x="1593723" y="327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75817" y="1966594"/>
              <a:ext cx="2679700" cy="3250565"/>
            </a:xfrm>
            <a:custGeom>
              <a:avLst/>
              <a:gdLst/>
              <a:ahLst/>
              <a:cxnLst/>
              <a:rect l="l" t="t" r="r" b="b"/>
              <a:pathLst>
                <a:path w="2679700" h="3250565">
                  <a:moveTo>
                    <a:pt x="2416378" y="2130298"/>
                  </a:moveTo>
                  <a:lnTo>
                    <a:pt x="2391537" y="2107654"/>
                  </a:lnTo>
                  <a:lnTo>
                    <a:pt x="2412568" y="2097532"/>
                  </a:lnTo>
                  <a:lnTo>
                    <a:pt x="2396058" y="2063242"/>
                  </a:lnTo>
                  <a:lnTo>
                    <a:pt x="2361234" y="2080006"/>
                  </a:lnTo>
                  <a:lnTo>
                    <a:pt x="1940013" y="1695742"/>
                  </a:lnTo>
                  <a:lnTo>
                    <a:pt x="2000453" y="1708658"/>
                  </a:lnTo>
                  <a:lnTo>
                    <a:pt x="2007997" y="1708797"/>
                  </a:lnTo>
                  <a:lnTo>
                    <a:pt x="2014753" y="1706079"/>
                  </a:lnTo>
                  <a:lnTo>
                    <a:pt x="2019998" y="1700999"/>
                  </a:lnTo>
                  <a:lnTo>
                    <a:pt x="2023059" y="1694053"/>
                  </a:lnTo>
                  <a:lnTo>
                    <a:pt x="2023122" y="1686496"/>
                  </a:lnTo>
                  <a:lnTo>
                    <a:pt x="2020417" y="1679702"/>
                  </a:lnTo>
                  <a:lnTo>
                    <a:pt x="2015375" y="1674444"/>
                  </a:lnTo>
                  <a:lnTo>
                    <a:pt x="2008454" y="1671447"/>
                  </a:lnTo>
                  <a:lnTo>
                    <a:pt x="1899843" y="1648206"/>
                  </a:lnTo>
                  <a:lnTo>
                    <a:pt x="1847037" y="1636903"/>
                  </a:lnTo>
                  <a:lnTo>
                    <a:pt x="1896313" y="1794256"/>
                  </a:lnTo>
                  <a:lnTo>
                    <a:pt x="1899970" y="1800885"/>
                  </a:lnTo>
                  <a:lnTo>
                    <a:pt x="1905673" y="1805457"/>
                  </a:lnTo>
                  <a:lnTo>
                    <a:pt x="1912670" y="1807565"/>
                  </a:lnTo>
                  <a:lnTo>
                    <a:pt x="1920189" y="1806829"/>
                  </a:lnTo>
                  <a:lnTo>
                    <a:pt x="1926805" y="1803171"/>
                  </a:lnTo>
                  <a:lnTo>
                    <a:pt x="1931377" y="1797469"/>
                  </a:lnTo>
                  <a:lnTo>
                    <a:pt x="1933486" y="1790471"/>
                  </a:lnTo>
                  <a:lnTo>
                    <a:pt x="1932762" y="1782953"/>
                  </a:lnTo>
                  <a:lnTo>
                    <a:pt x="1914321" y="1723986"/>
                  </a:lnTo>
                  <a:lnTo>
                    <a:pt x="2324265" y="2097786"/>
                  </a:lnTo>
                  <a:lnTo>
                    <a:pt x="89306" y="3173133"/>
                  </a:lnTo>
                  <a:lnTo>
                    <a:pt x="123939" y="3121914"/>
                  </a:lnTo>
                  <a:lnTo>
                    <a:pt x="126847" y="3114916"/>
                  </a:lnTo>
                  <a:lnTo>
                    <a:pt x="126847" y="3107601"/>
                  </a:lnTo>
                  <a:lnTo>
                    <a:pt x="124117" y="3100806"/>
                  </a:lnTo>
                  <a:lnTo>
                    <a:pt x="118821" y="3095371"/>
                  </a:lnTo>
                  <a:lnTo>
                    <a:pt x="111823" y="3092488"/>
                  </a:lnTo>
                  <a:lnTo>
                    <a:pt x="104521" y="3092500"/>
                  </a:lnTo>
                  <a:lnTo>
                    <a:pt x="97751" y="3095256"/>
                  </a:lnTo>
                  <a:lnTo>
                    <a:pt x="92367" y="3100578"/>
                  </a:lnTo>
                  <a:lnTo>
                    <a:pt x="0" y="3237230"/>
                  </a:lnTo>
                  <a:lnTo>
                    <a:pt x="164452" y="3250311"/>
                  </a:lnTo>
                  <a:lnTo>
                    <a:pt x="171958" y="3249434"/>
                  </a:lnTo>
                  <a:lnTo>
                    <a:pt x="178320" y="3245853"/>
                  </a:lnTo>
                  <a:lnTo>
                    <a:pt x="182867" y="3240151"/>
                  </a:lnTo>
                  <a:lnTo>
                    <a:pt x="183489" y="3237992"/>
                  </a:lnTo>
                  <a:lnTo>
                    <a:pt x="184962" y="3232912"/>
                  </a:lnTo>
                  <a:lnTo>
                    <a:pt x="105740" y="3207474"/>
                  </a:lnTo>
                  <a:lnTo>
                    <a:pt x="42303" y="3237992"/>
                  </a:lnTo>
                  <a:lnTo>
                    <a:pt x="55753" y="3231515"/>
                  </a:lnTo>
                  <a:lnTo>
                    <a:pt x="105740" y="3207474"/>
                  </a:lnTo>
                  <a:lnTo>
                    <a:pt x="2354592" y="2125434"/>
                  </a:lnTo>
                  <a:lnTo>
                    <a:pt x="2390724" y="2158365"/>
                  </a:lnTo>
                  <a:lnTo>
                    <a:pt x="2416378" y="2130298"/>
                  </a:lnTo>
                  <a:close/>
                </a:path>
                <a:path w="2679700" h="3250565">
                  <a:moveTo>
                    <a:pt x="2679446" y="158927"/>
                  </a:moveTo>
                  <a:lnTo>
                    <a:pt x="2677871" y="151511"/>
                  </a:lnTo>
                  <a:lnTo>
                    <a:pt x="2627795" y="35306"/>
                  </a:lnTo>
                  <a:lnTo>
                    <a:pt x="2612593" y="0"/>
                  </a:lnTo>
                  <a:lnTo>
                    <a:pt x="2512898" y="131445"/>
                  </a:lnTo>
                  <a:lnTo>
                    <a:pt x="2509609" y="138264"/>
                  </a:lnTo>
                  <a:lnTo>
                    <a:pt x="2509215" y="145542"/>
                  </a:lnTo>
                  <a:lnTo>
                    <a:pt x="2511564" y="152450"/>
                  </a:lnTo>
                  <a:lnTo>
                    <a:pt x="2516581" y="158115"/>
                  </a:lnTo>
                  <a:lnTo>
                    <a:pt x="2523388" y="161404"/>
                  </a:lnTo>
                  <a:lnTo>
                    <a:pt x="2530678" y="161798"/>
                  </a:lnTo>
                  <a:lnTo>
                    <a:pt x="2537574" y="159448"/>
                  </a:lnTo>
                  <a:lnTo>
                    <a:pt x="2543251" y="154432"/>
                  </a:lnTo>
                  <a:lnTo>
                    <a:pt x="2580576" y="105321"/>
                  </a:lnTo>
                  <a:lnTo>
                    <a:pt x="2343353" y="2054352"/>
                  </a:lnTo>
                  <a:lnTo>
                    <a:pt x="2381199" y="2058924"/>
                  </a:lnTo>
                  <a:lnTo>
                    <a:pt x="2618422" y="109829"/>
                  </a:lnTo>
                  <a:lnTo>
                    <a:pt x="2642946" y="166624"/>
                  </a:lnTo>
                  <a:lnTo>
                    <a:pt x="2647264" y="172834"/>
                  </a:lnTo>
                  <a:lnTo>
                    <a:pt x="2653398" y="176771"/>
                  </a:lnTo>
                  <a:lnTo>
                    <a:pt x="2660561" y="178117"/>
                  </a:lnTo>
                  <a:lnTo>
                    <a:pt x="2667965" y="176530"/>
                  </a:lnTo>
                  <a:lnTo>
                    <a:pt x="2674162" y="172275"/>
                  </a:lnTo>
                  <a:lnTo>
                    <a:pt x="2678099" y="166116"/>
                  </a:lnTo>
                  <a:lnTo>
                    <a:pt x="2679446" y="158927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797039" y="6082283"/>
              <a:ext cx="3716020" cy="1082040"/>
            </a:xfrm>
            <a:custGeom>
              <a:avLst/>
              <a:gdLst/>
              <a:ahLst/>
              <a:cxnLst/>
              <a:rect l="l" t="t" r="r" b="b"/>
              <a:pathLst>
                <a:path w="3716020" h="1082040">
                  <a:moveTo>
                    <a:pt x="3715511" y="0"/>
                  </a:moveTo>
                  <a:lnTo>
                    <a:pt x="180339" y="0"/>
                  </a:lnTo>
                  <a:lnTo>
                    <a:pt x="132409" y="6442"/>
                  </a:lnTo>
                  <a:lnTo>
                    <a:pt x="89332" y="24622"/>
                  </a:lnTo>
                  <a:lnTo>
                    <a:pt x="52831" y="52822"/>
                  </a:lnTo>
                  <a:lnTo>
                    <a:pt x="24628" y="89321"/>
                  </a:lnTo>
                  <a:lnTo>
                    <a:pt x="6444" y="132400"/>
                  </a:lnTo>
                  <a:lnTo>
                    <a:pt x="0" y="180339"/>
                  </a:lnTo>
                  <a:lnTo>
                    <a:pt x="0" y="1082039"/>
                  </a:lnTo>
                  <a:lnTo>
                    <a:pt x="3535171" y="1082039"/>
                  </a:lnTo>
                  <a:lnTo>
                    <a:pt x="3583102" y="1075597"/>
                  </a:lnTo>
                  <a:lnTo>
                    <a:pt x="3626179" y="1057417"/>
                  </a:lnTo>
                  <a:lnTo>
                    <a:pt x="3662679" y="1029218"/>
                  </a:lnTo>
                  <a:lnTo>
                    <a:pt x="3690883" y="992720"/>
                  </a:lnTo>
                  <a:lnTo>
                    <a:pt x="3709067" y="949640"/>
                  </a:lnTo>
                  <a:lnTo>
                    <a:pt x="3715511" y="901699"/>
                  </a:lnTo>
                  <a:lnTo>
                    <a:pt x="3715511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382086" y="3705387"/>
            <a:ext cx="1330308" cy="442193"/>
          </a:xfrm>
          <a:prstGeom prst="rect">
            <a:avLst/>
          </a:prstGeom>
        </p:spPr>
        <p:txBody>
          <a:bodyPr vert="horz" wrap="square" lIns="0" tIns="11196" rIns="0" bIns="0" rtlCol="0">
            <a:spAutoFit/>
          </a:bodyPr>
          <a:lstStyle/>
          <a:p>
            <a:pPr marL="1066" algn="ctr" defTabSz="767756">
              <a:spcBef>
                <a:spcPts val="88"/>
              </a:spcBef>
            </a:pPr>
            <a:r>
              <a:rPr sz="1400" b="1" spc="-8" dirty="0">
                <a:solidFill>
                  <a:srgbClr val="FFFFFF"/>
                </a:solidFill>
                <a:latin typeface="Arial"/>
                <a:cs typeface="Arial"/>
              </a:rPr>
              <a:t>БЛОК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767756"/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ЗАДАНИЙ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59608" y="5920361"/>
            <a:ext cx="3177864" cy="830966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defTabSz="767756">
              <a:lnSpc>
                <a:spcPts val="1600"/>
              </a:lnSpc>
              <a:spcBef>
                <a:spcPts val="80"/>
              </a:spcBef>
            </a:pPr>
            <a:r>
              <a:rPr sz="1300" b="1" spc="-8" dirty="0">
                <a:solidFill>
                  <a:prstClr val="black"/>
                </a:solidFill>
                <a:latin typeface="Arial"/>
                <a:cs typeface="Arial"/>
              </a:rPr>
              <a:t>Финансовая</a:t>
            </a:r>
            <a:r>
              <a:rPr sz="1300" b="1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-13" dirty="0">
                <a:solidFill>
                  <a:prstClr val="black"/>
                </a:solidFill>
                <a:latin typeface="Arial"/>
                <a:cs typeface="Arial"/>
              </a:rPr>
              <a:t>грамотность: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4" defTabSz="767756">
              <a:lnSpc>
                <a:spcPts val="1197"/>
              </a:lnSpc>
              <a:tabLst>
                <a:tab pos="157817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Образование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1000" spc="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работа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0130" defTabSz="767756">
              <a:tabLst>
                <a:tab pos="99169" algn="l"/>
              </a:tabLst>
            </a:pPr>
            <a:r>
              <a:rPr sz="1000" spc="-8" dirty="0">
                <a:solidFill>
                  <a:prstClr val="black"/>
                </a:solidFill>
                <a:latin typeface="Carlito"/>
                <a:cs typeface="Carlito"/>
              </a:rPr>
              <a:t>Дом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1000" spc="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семья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0130" defTabSz="767756">
              <a:tabLst>
                <a:tab pos="99169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Личные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траты,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досуг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1000" spc="-1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13" dirty="0">
                <a:solidFill>
                  <a:prstClr val="black"/>
                </a:solidFill>
                <a:latin typeface="Carlito"/>
                <a:cs typeface="Carlito"/>
              </a:rPr>
              <a:t>отдых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0130" defTabSz="767756">
              <a:tabLst>
                <a:tab pos="99169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Общество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1000" spc="13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гражданин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grpSp>
        <p:nvGrpSpPr>
          <p:cNvPr id="39" name="object 55"/>
          <p:cNvGrpSpPr/>
          <p:nvPr/>
        </p:nvGrpSpPr>
        <p:grpSpPr>
          <a:xfrm>
            <a:off x="3619484" y="625422"/>
            <a:ext cx="4452507" cy="5254965"/>
            <a:chOff x="3939540" y="653795"/>
            <a:chExt cx="3930650" cy="5493385"/>
          </a:xfrm>
        </p:grpSpPr>
        <p:sp>
          <p:nvSpPr>
            <p:cNvPr id="56" name="object 56"/>
            <p:cNvSpPr/>
            <p:nvPr/>
          </p:nvSpPr>
          <p:spPr>
            <a:xfrm>
              <a:off x="7209028" y="4363974"/>
              <a:ext cx="505459" cy="1783080"/>
            </a:xfrm>
            <a:custGeom>
              <a:avLst/>
              <a:gdLst/>
              <a:ahLst/>
              <a:cxnLst/>
              <a:rect l="l" t="t" r="r" b="b"/>
              <a:pathLst>
                <a:path w="505459" h="1783079">
                  <a:moveTo>
                    <a:pt x="357139" y="1631892"/>
                  </a:moveTo>
                  <a:lnTo>
                    <a:pt x="349938" y="1633180"/>
                  </a:lnTo>
                  <a:lnTo>
                    <a:pt x="343535" y="1637271"/>
                  </a:lnTo>
                  <a:lnTo>
                    <a:pt x="339278" y="1643510"/>
                  </a:lnTo>
                  <a:lnTo>
                    <a:pt x="337772" y="1650658"/>
                  </a:lnTo>
                  <a:lnTo>
                    <a:pt x="339052" y="1657847"/>
                  </a:lnTo>
                  <a:lnTo>
                    <a:pt x="343153" y="1664208"/>
                  </a:lnTo>
                  <a:lnTo>
                    <a:pt x="458089" y="1782610"/>
                  </a:lnTo>
                  <a:lnTo>
                    <a:pt x="467523" y="1750479"/>
                  </a:lnTo>
                  <a:lnTo>
                    <a:pt x="430529" y="1750479"/>
                  </a:lnTo>
                  <a:lnTo>
                    <a:pt x="413634" y="1682143"/>
                  </a:lnTo>
                  <a:lnTo>
                    <a:pt x="370458" y="1637677"/>
                  </a:lnTo>
                  <a:lnTo>
                    <a:pt x="364269" y="1633395"/>
                  </a:lnTo>
                  <a:lnTo>
                    <a:pt x="357139" y="1631892"/>
                  </a:lnTo>
                  <a:close/>
                </a:path>
                <a:path w="505459" h="1783079">
                  <a:moveTo>
                    <a:pt x="413634" y="1682143"/>
                  </a:moveTo>
                  <a:lnTo>
                    <a:pt x="430529" y="1750479"/>
                  </a:lnTo>
                  <a:lnTo>
                    <a:pt x="467487" y="1741335"/>
                  </a:lnTo>
                  <a:lnTo>
                    <a:pt x="467289" y="1740535"/>
                  </a:lnTo>
                  <a:lnTo>
                    <a:pt x="430783" y="1740535"/>
                  </a:lnTo>
                  <a:lnTo>
                    <a:pt x="439953" y="1709249"/>
                  </a:lnTo>
                  <a:lnTo>
                    <a:pt x="413634" y="1682143"/>
                  </a:lnTo>
                  <a:close/>
                </a:path>
                <a:path w="505459" h="1783079">
                  <a:moveTo>
                    <a:pt x="484122" y="1600012"/>
                  </a:moveTo>
                  <a:lnTo>
                    <a:pt x="477186" y="1602220"/>
                  </a:lnTo>
                  <a:lnTo>
                    <a:pt x="471560" y="1606879"/>
                  </a:lnTo>
                  <a:lnTo>
                    <a:pt x="467995" y="1613573"/>
                  </a:lnTo>
                  <a:lnTo>
                    <a:pt x="450588" y="1672964"/>
                  </a:lnTo>
                  <a:lnTo>
                    <a:pt x="467487" y="1741335"/>
                  </a:lnTo>
                  <a:lnTo>
                    <a:pt x="430529" y="1750479"/>
                  </a:lnTo>
                  <a:lnTo>
                    <a:pt x="467523" y="1750479"/>
                  </a:lnTo>
                  <a:lnTo>
                    <a:pt x="504571" y="1624304"/>
                  </a:lnTo>
                  <a:lnTo>
                    <a:pt x="505207" y="1616773"/>
                  </a:lnTo>
                  <a:lnTo>
                    <a:pt x="502999" y="1609815"/>
                  </a:lnTo>
                  <a:lnTo>
                    <a:pt x="498338" y="1604193"/>
                  </a:lnTo>
                  <a:lnTo>
                    <a:pt x="491617" y="1600669"/>
                  </a:lnTo>
                  <a:lnTo>
                    <a:pt x="484122" y="1600012"/>
                  </a:lnTo>
                  <a:close/>
                </a:path>
                <a:path w="505459" h="1783079">
                  <a:moveTo>
                    <a:pt x="439953" y="1709249"/>
                  </a:moveTo>
                  <a:lnTo>
                    <a:pt x="430783" y="1740535"/>
                  </a:lnTo>
                  <a:lnTo>
                    <a:pt x="462661" y="1732635"/>
                  </a:lnTo>
                  <a:lnTo>
                    <a:pt x="439953" y="1709249"/>
                  </a:lnTo>
                  <a:close/>
                </a:path>
                <a:path w="505459" h="1783079">
                  <a:moveTo>
                    <a:pt x="450588" y="1672964"/>
                  </a:moveTo>
                  <a:lnTo>
                    <a:pt x="439953" y="1709249"/>
                  </a:lnTo>
                  <a:lnTo>
                    <a:pt x="462661" y="1732635"/>
                  </a:lnTo>
                  <a:lnTo>
                    <a:pt x="430783" y="1740535"/>
                  </a:lnTo>
                  <a:lnTo>
                    <a:pt x="467289" y="1740535"/>
                  </a:lnTo>
                  <a:lnTo>
                    <a:pt x="450588" y="1672964"/>
                  </a:lnTo>
                  <a:close/>
                </a:path>
                <a:path w="505459" h="1783079">
                  <a:moveTo>
                    <a:pt x="37083" y="0"/>
                  </a:moveTo>
                  <a:lnTo>
                    <a:pt x="0" y="9143"/>
                  </a:lnTo>
                  <a:lnTo>
                    <a:pt x="413634" y="1682143"/>
                  </a:lnTo>
                  <a:lnTo>
                    <a:pt x="439953" y="1709249"/>
                  </a:lnTo>
                  <a:lnTo>
                    <a:pt x="450588" y="1672964"/>
                  </a:lnTo>
                  <a:lnTo>
                    <a:pt x="37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939540" y="653795"/>
              <a:ext cx="3930650" cy="1082040"/>
            </a:xfrm>
            <a:custGeom>
              <a:avLst/>
              <a:gdLst/>
              <a:ahLst/>
              <a:cxnLst/>
              <a:rect l="l" t="t" r="r" b="b"/>
              <a:pathLst>
                <a:path w="3930650" h="1082039">
                  <a:moveTo>
                    <a:pt x="3930395" y="0"/>
                  </a:moveTo>
                  <a:lnTo>
                    <a:pt x="180339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1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39"/>
                  </a:lnTo>
                  <a:lnTo>
                    <a:pt x="0" y="1082039"/>
                  </a:lnTo>
                  <a:lnTo>
                    <a:pt x="3750056" y="1082039"/>
                  </a:lnTo>
                  <a:lnTo>
                    <a:pt x="3797986" y="1075595"/>
                  </a:lnTo>
                  <a:lnTo>
                    <a:pt x="3841063" y="1057411"/>
                  </a:lnTo>
                  <a:lnTo>
                    <a:pt x="3877564" y="1029208"/>
                  </a:lnTo>
                  <a:lnTo>
                    <a:pt x="3905767" y="992707"/>
                  </a:lnTo>
                  <a:lnTo>
                    <a:pt x="3923951" y="949630"/>
                  </a:lnTo>
                  <a:lnTo>
                    <a:pt x="3930395" y="901700"/>
                  </a:lnTo>
                  <a:lnTo>
                    <a:pt x="3930395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pPr defTabSz="767756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176672" y="500042"/>
            <a:ext cx="3217203" cy="369302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0663" defTabSz="767756">
              <a:lnSpc>
                <a:spcPts val="1600"/>
              </a:lnSpc>
              <a:spcBef>
                <a:spcPts val="80"/>
              </a:spcBef>
            </a:pPr>
            <a:r>
              <a:rPr sz="1300" b="1" spc="-8" dirty="0">
                <a:solidFill>
                  <a:prstClr val="black"/>
                </a:solidFill>
                <a:latin typeface="Arial"/>
                <a:cs typeface="Arial"/>
              </a:rPr>
              <a:t>Финансовая</a:t>
            </a:r>
            <a:r>
              <a:rPr sz="1300" b="1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-13" dirty="0">
                <a:solidFill>
                  <a:prstClr val="black"/>
                </a:solidFill>
                <a:latin typeface="Arial"/>
                <a:cs typeface="Arial"/>
              </a:rPr>
              <a:t>грамотность: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130" defTabSz="767756">
              <a:lnSpc>
                <a:spcPts val="1197"/>
              </a:lnSpc>
              <a:buSzPct val="91666"/>
              <a:tabLst>
                <a:tab pos="56515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Деньги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операции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с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ними, Планирование</a:t>
            </a:r>
            <a:r>
              <a:rPr sz="1000" spc="3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166668" y="1034797"/>
            <a:ext cx="3367128" cy="472432"/>
          </a:xfrm>
          <a:prstGeom prst="rect">
            <a:avLst/>
          </a:prstGeom>
        </p:spPr>
        <p:txBody>
          <a:bodyPr vert="horz" wrap="square" lIns="0" tIns="10663" rIns="0" bIns="0" rtlCol="0">
            <a:spAutoFit/>
          </a:bodyPr>
          <a:lstStyle/>
          <a:p>
            <a:pPr marL="10663" marR="4266" defTabSz="767756">
              <a:spcBef>
                <a:spcPts val="84"/>
              </a:spcBef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управление финансами, Риски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 </a:t>
            </a:r>
            <a:r>
              <a:rPr sz="1000" spc="-8" dirty="0">
                <a:solidFill>
                  <a:prstClr val="black"/>
                </a:solidFill>
                <a:latin typeface="Carlito"/>
                <a:cs typeface="Carlito"/>
              </a:rPr>
              <a:t>выгоды 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(вознаграждения), Финансовая среда </a:t>
            </a:r>
            <a:r>
              <a:rPr sz="1000" spc="-13" dirty="0">
                <a:solidFill>
                  <a:prstClr val="black"/>
                </a:solidFill>
                <a:latin typeface="Carlito"/>
                <a:cs typeface="Carlito"/>
              </a:rPr>
              <a:t>(отдельные 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вопросы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из </a:t>
            </a:r>
            <a:r>
              <a:rPr sz="1000" spc="-8" dirty="0">
                <a:solidFill>
                  <a:prstClr val="black"/>
                </a:solidFill>
                <a:latin typeface="Carlito"/>
                <a:cs typeface="Carlito"/>
              </a:rPr>
              <a:t>области</a:t>
            </a:r>
            <a:r>
              <a:rPr sz="1000" spc="8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финансов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941710" y="5681266"/>
            <a:ext cx="3811303" cy="1172360"/>
          </a:xfrm>
          <a:custGeom>
            <a:avLst/>
            <a:gdLst/>
            <a:ahLst/>
            <a:cxnLst/>
            <a:rect l="l" t="t" r="r" b="b"/>
            <a:pathLst>
              <a:path w="3716020" h="1225550">
                <a:moveTo>
                  <a:pt x="3715511" y="0"/>
                </a:moveTo>
                <a:lnTo>
                  <a:pt x="204215" y="0"/>
                </a:lnTo>
                <a:lnTo>
                  <a:pt x="157394" y="5393"/>
                </a:lnTo>
                <a:lnTo>
                  <a:pt x="114411" y="20756"/>
                </a:lnTo>
                <a:lnTo>
                  <a:pt x="76493" y="44862"/>
                </a:lnTo>
                <a:lnTo>
                  <a:pt x="44866" y="76487"/>
                </a:lnTo>
                <a:lnTo>
                  <a:pt x="20758" y="114405"/>
                </a:lnTo>
                <a:lnTo>
                  <a:pt x="5393" y="157390"/>
                </a:lnTo>
                <a:lnTo>
                  <a:pt x="0" y="204216"/>
                </a:lnTo>
                <a:lnTo>
                  <a:pt x="0" y="1225296"/>
                </a:lnTo>
                <a:lnTo>
                  <a:pt x="3511296" y="1225296"/>
                </a:lnTo>
                <a:lnTo>
                  <a:pt x="3558117" y="1219902"/>
                </a:lnTo>
                <a:lnTo>
                  <a:pt x="3601100" y="1204538"/>
                </a:lnTo>
                <a:lnTo>
                  <a:pt x="3639018" y="1180431"/>
                </a:lnTo>
                <a:lnTo>
                  <a:pt x="3670645" y="1148805"/>
                </a:lnTo>
                <a:lnTo>
                  <a:pt x="3694753" y="1110888"/>
                </a:lnTo>
                <a:lnTo>
                  <a:pt x="3710118" y="1067904"/>
                </a:lnTo>
                <a:lnTo>
                  <a:pt x="3715511" y="1021080"/>
                </a:lnTo>
                <a:lnTo>
                  <a:pt x="3715511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84734" y="5613720"/>
            <a:ext cx="3272041" cy="928429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205801" algn="ctr" defTabSz="767756">
              <a:spcBef>
                <a:spcPts val="80"/>
              </a:spcBef>
            </a:pPr>
            <a:r>
              <a:rPr sz="1300" b="1" spc="-8" dirty="0">
                <a:solidFill>
                  <a:prstClr val="black"/>
                </a:solidFill>
                <a:latin typeface="Arial"/>
                <a:cs typeface="Arial"/>
              </a:rPr>
              <a:t>Финансовая</a:t>
            </a:r>
            <a:r>
              <a:rPr sz="13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-13" dirty="0">
                <a:solidFill>
                  <a:prstClr val="black"/>
                </a:solidFill>
                <a:latin typeface="Arial"/>
                <a:cs typeface="Arial"/>
              </a:rPr>
              <a:t>грамотность: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663" defTabSz="767756">
              <a:spcBef>
                <a:spcPts val="617"/>
              </a:spcBef>
              <a:buSzPct val="166666"/>
              <a:tabLst>
                <a:tab pos="132225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Выявление финансовой</a:t>
            </a:r>
            <a:r>
              <a:rPr sz="1000" spc="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информации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0130" defTabSz="767756">
              <a:spcBef>
                <a:spcPts val="185"/>
              </a:spcBef>
              <a:tabLst>
                <a:tab pos="99169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Анализ информации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в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финансовом</a:t>
            </a:r>
            <a:r>
              <a:rPr sz="1000" spc="2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8" dirty="0">
                <a:solidFill>
                  <a:prstClr val="black"/>
                </a:solidFill>
                <a:latin typeface="Carlito"/>
                <a:cs typeface="Carlito"/>
              </a:rPr>
              <a:t>контексте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0130" defTabSz="767756">
              <a:tabLst>
                <a:tab pos="99169" algn="l"/>
              </a:tabLst>
            </a:pPr>
            <a:r>
              <a:rPr sz="1000" spc="-8" dirty="0">
                <a:solidFill>
                  <a:prstClr val="black"/>
                </a:solidFill>
                <a:latin typeface="Carlito"/>
                <a:cs typeface="Carlito"/>
              </a:rPr>
              <a:t>Оценка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финансовых</a:t>
            </a:r>
            <a:r>
              <a:rPr sz="1000" spc="3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8" dirty="0">
                <a:solidFill>
                  <a:prstClr val="black"/>
                </a:solidFill>
                <a:latin typeface="Carlito"/>
                <a:cs typeface="Carlito"/>
              </a:rPr>
              <a:t>проблем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0130" defTabSz="767756">
              <a:tabLst>
                <a:tab pos="99169" algn="l"/>
              </a:tabLst>
            </a:pP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Применение финансовых знаний </a:t>
            </a:r>
            <a:r>
              <a:rPr sz="1000" dirty="0">
                <a:solidFill>
                  <a:prstClr val="black"/>
                </a:solidFill>
                <a:latin typeface="Carlito"/>
                <a:cs typeface="Carlito"/>
              </a:rPr>
              <a:t>и</a:t>
            </a:r>
            <a:r>
              <a:rPr sz="1000" spc="42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000" spc="-4" dirty="0">
                <a:solidFill>
                  <a:prstClr val="black"/>
                </a:solidFill>
                <a:latin typeface="Carlito"/>
                <a:cs typeface="Carlito"/>
              </a:rPr>
              <a:t>понимание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69130" y="1376947"/>
            <a:ext cx="1699847" cy="1040545"/>
          </a:xfrm>
          <a:custGeom>
            <a:avLst/>
            <a:gdLst/>
            <a:ahLst/>
            <a:cxnLst/>
            <a:rect l="l" t="t" r="r" b="b"/>
            <a:pathLst>
              <a:path w="1657350" h="1087755">
                <a:moveTo>
                  <a:pt x="1656842" y="0"/>
                </a:moveTo>
                <a:lnTo>
                  <a:pt x="1491996" y="8001"/>
                </a:lnTo>
                <a:lnTo>
                  <a:pt x="1473962" y="27940"/>
                </a:lnTo>
                <a:lnTo>
                  <a:pt x="1475803" y="35306"/>
                </a:lnTo>
                <a:lnTo>
                  <a:pt x="1480159" y="41173"/>
                </a:lnTo>
                <a:lnTo>
                  <a:pt x="1486408" y="44970"/>
                </a:lnTo>
                <a:lnTo>
                  <a:pt x="1493901" y="46101"/>
                </a:lnTo>
                <a:lnTo>
                  <a:pt x="1555648" y="43078"/>
                </a:lnTo>
                <a:lnTo>
                  <a:pt x="165023" y="948334"/>
                </a:lnTo>
                <a:lnTo>
                  <a:pt x="550760" y="176974"/>
                </a:lnTo>
                <a:lnTo>
                  <a:pt x="554736" y="238633"/>
                </a:lnTo>
                <a:lnTo>
                  <a:pt x="556691" y="245948"/>
                </a:lnTo>
                <a:lnTo>
                  <a:pt x="561162" y="251714"/>
                </a:lnTo>
                <a:lnTo>
                  <a:pt x="567461" y="255397"/>
                </a:lnTo>
                <a:lnTo>
                  <a:pt x="574929" y="256413"/>
                </a:lnTo>
                <a:lnTo>
                  <a:pt x="582256" y="254457"/>
                </a:lnTo>
                <a:lnTo>
                  <a:pt x="588048" y="249986"/>
                </a:lnTo>
                <a:lnTo>
                  <a:pt x="591731" y="243687"/>
                </a:lnTo>
                <a:lnTo>
                  <a:pt x="592709" y="236220"/>
                </a:lnTo>
                <a:lnTo>
                  <a:pt x="583780" y="96901"/>
                </a:lnTo>
                <a:lnTo>
                  <a:pt x="582168" y="71501"/>
                </a:lnTo>
                <a:lnTo>
                  <a:pt x="444119" y="161798"/>
                </a:lnTo>
                <a:lnTo>
                  <a:pt x="438683" y="167170"/>
                </a:lnTo>
                <a:lnTo>
                  <a:pt x="435838" y="173913"/>
                </a:lnTo>
                <a:lnTo>
                  <a:pt x="435737" y="181216"/>
                </a:lnTo>
                <a:lnTo>
                  <a:pt x="438531" y="188214"/>
                </a:lnTo>
                <a:lnTo>
                  <a:pt x="443814" y="193586"/>
                </a:lnTo>
                <a:lnTo>
                  <a:pt x="450545" y="196430"/>
                </a:lnTo>
                <a:lnTo>
                  <a:pt x="457860" y="196519"/>
                </a:lnTo>
                <a:lnTo>
                  <a:pt x="464947" y="193675"/>
                </a:lnTo>
                <a:lnTo>
                  <a:pt x="516813" y="159766"/>
                </a:lnTo>
                <a:lnTo>
                  <a:pt x="101955" y="989380"/>
                </a:lnTo>
                <a:lnTo>
                  <a:pt x="0" y="1055751"/>
                </a:lnTo>
                <a:lnTo>
                  <a:pt x="20828" y="1087628"/>
                </a:lnTo>
                <a:lnTo>
                  <a:pt x="68262" y="1056754"/>
                </a:lnTo>
                <a:lnTo>
                  <a:pt x="65024" y="1063244"/>
                </a:lnTo>
                <a:lnTo>
                  <a:pt x="99047" y="1080262"/>
                </a:lnTo>
                <a:lnTo>
                  <a:pt x="131330" y="1015695"/>
                </a:lnTo>
                <a:lnTo>
                  <a:pt x="1576514" y="74980"/>
                </a:lnTo>
                <a:lnTo>
                  <a:pt x="1548765" y="130302"/>
                </a:lnTo>
                <a:lnTo>
                  <a:pt x="1546707" y="137604"/>
                </a:lnTo>
                <a:lnTo>
                  <a:pt x="1547622" y="144830"/>
                </a:lnTo>
                <a:lnTo>
                  <a:pt x="1551190" y="151180"/>
                </a:lnTo>
                <a:lnTo>
                  <a:pt x="1557147" y="155829"/>
                </a:lnTo>
                <a:lnTo>
                  <a:pt x="1564449" y="157810"/>
                </a:lnTo>
                <a:lnTo>
                  <a:pt x="1571726" y="156870"/>
                </a:lnTo>
                <a:lnTo>
                  <a:pt x="1578127" y="153276"/>
                </a:lnTo>
                <a:lnTo>
                  <a:pt x="1582801" y="147320"/>
                </a:lnTo>
                <a:lnTo>
                  <a:pt x="1654543" y="4572"/>
                </a:lnTo>
                <a:lnTo>
                  <a:pt x="165684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71263" y="3830638"/>
            <a:ext cx="3318283" cy="1920726"/>
          </a:xfrm>
          <a:custGeom>
            <a:avLst/>
            <a:gdLst/>
            <a:ahLst/>
            <a:cxnLst/>
            <a:rect l="l" t="t" r="r" b="b"/>
            <a:pathLst>
              <a:path w="3235325" h="2007870">
                <a:moveTo>
                  <a:pt x="3235274" y="1844167"/>
                </a:moveTo>
                <a:lnTo>
                  <a:pt x="3234690" y="1836572"/>
                </a:lnTo>
                <a:lnTo>
                  <a:pt x="3231400" y="1830031"/>
                </a:lnTo>
                <a:lnTo>
                  <a:pt x="3225914" y="1825218"/>
                </a:lnTo>
                <a:lnTo>
                  <a:pt x="3218764" y="1822831"/>
                </a:lnTo>
                <a:lnTo>
                  <a:pt x="3211157" y="1823415"/>
                </a:lnTo>
                <a:lnTo>
                  <a:pt x="3204616" y="1826729"/>
                </a:lnTo>
                <a:lnTo>
                  <a:pt x="3199803" y="1832254"/>
                </a:lnTo>
                <a:lnTo>
                  <a:pt x="3197428" y="1839468"/>
                </a:lnTo>
                <a:lnTo>
                  <a:pt x="3189833" y="1900758"/>
                </a:lnTo>
                <a:lnTo>
                  <a:pt x="2375230" y="0"/>
                </a:lnTo>
                <a:lnTo>
                  <a:pt x="2340178" y="14986"/>
                </a:lnTo>
                <a:lnTo>
                  <a:pt x="2366416" y="76238"/>
                </a:lnTo>
                <a:lnTo>
                  <a:pt x="89306" y="1171867"/>
                </a:lnTo>
                <a:lnTo>
                  <a:pt x="123939" y="1120648"/>
                </a:lnTo>
                <a:lnTo>
                  <a:pt x="111823" y="1091222"/>
                </a:lnTo>
                <a:lnTo>
                  <a:pt x="104521" y="1091234"/>
                </a:lnTo>
                <a:lnTo>
                  <a:pt x="97751" y="1093990"/>
                </a:lnTo>
                <a:lnTo>
                  <a:pt x="92367" y="1099312"/>
                </a:lnTo>
                <a:lnTo>
                  <a:pt x="0" y="1235964"/>
                </a:lnTo>
                <a:lnTo>
                  <a:pt x="164452" y="1249045"/>
                </a:lnTo>
                <a:lnTo>
                  <a:pt x="171958" y="1248168"/>
                </a:lnTo>
                <a:lnTo>
                  <a:pt x="178320" y="1244587"/>
                </a:lnTo>
                <a:lnTo>
                  <a:pt x="182867" y="1238885"/>
                </a:lnTo>
                <a:lnTo>
                  <a:pt x="183489" y="1236726"/>
                </a:lnTo>
                <a:lnTo>
                  <a:pt x="184962" y="1231646"/>
                </a:lnTo>
                <a:lnTo>
                  <a:pt x="105740" y="1206207"/>
                </a:lnTo>
                <a:lnTo>
                  <a:pt x="42303" y="1236726"/>
                </a:lnTo>
                <a:lnTo>
                  <a:pt x="55753" y="1230249"/>
                </a:lnTo>
                <a:lnTo>
                  <a:pt x="105740" y="1206207"/>
                </a:lnTo>
                <a:lnTo>
                  <a:pt x="2381427" y="111252"/>
                </a:lnTo>
                <a:lnTo>
                  <a:pt x="3154807" y="1915833"/>
                </a:lnTo>
                <a:lnTo>
                  <a:pt x="3105099" y="1878965"/>
                </a:lnTo>
                <a:lnTo>
                  <a:pt x="3098279" y="1875777"/>
                </a:lnTo>
                <a:lnTo>
                  <a:pt x="3090989" y="1875459"/>
                </a:lnTo>
                <a:lnTo>
                  <a:pt x="3084093" y="1877885"/>
                </a:lnTo>
                <a:lnTo>
                  <a:pt x="3078429" y="1882902"/>
                </a:lnTo>
                <a:lnTo>
                  <a:pt x="3075241" y="1889785"/>
                </a:lnTo>
                <a:lnTo>
                  <a:pt x="3074936" y="1897087"/>
                </a:lnTo>
                <a:lnTo>
                  <a:pt x="3077387" y="1903984"/>
                </a:lnTo>
                <a:lnTo>
                  <a:pt x="3082493" y="1909597"/>
                </a:lnTo>
                <a:lnTo>
                  <a:pt x="3214954" y="2007844"/>
                </a:lnTo>
                <a:lnTo>
                  <a:pt x="3218332" y="1980590"/>
                </a:lnTo>
                <a:lnTo>
                  <a:pt x="3235274" y="1844167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pPr defTabSz="767756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6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95" y="256478"/>
            <a:ext cx="10634817" cy="16485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Концептуальные рамки для разработки измерительных материалов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145114" y="2188286"/>
            <a:ext cx="9606749" cy="4023542"/>
            <a:chOff x="1261260" y="2314108"/>
            <a:chExt cx="9361577" cy="4203298"/>
          </a:xfrm>
        </p:grpSpPr>
        <p:sp>
          <p:nvSpPr>
            <p:cNvPr id="8" name="AutoShape 11">
              <a:extLst>
                <a:ext uri="{FF2B5EF4-FFF2-40B4-BE49-F238E27FC236}">
                  <a16:creationId xmlns="" xmlns:a16="http://schemas.microsoft.com/office/drawing/2014/main" id="{293C8813-FCC4-47DD-9EB9-2721F456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260" y="4543170"/>
              <a:ext cx="2448237" cy="1059633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Уровень сложности</a:t>
              </a:r>
              <a:endPara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="" xmlns:a16="http://schemas.microsoft.com/office/drawing/2014/main" id="{2035B760-0F91-48A5-B3D3-BCA6092C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917" y="3615643"/>
              <a:ext cx="2109411" cy="9990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Реальная ситуация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>
              <a:extLst>
                <a:ext uri="{FF2B5EF4-FFF2-40B4-BE49-F238E27FC236}">
                  <a16:creationId xmlns="" xmlns:a16="http://schemas.microsoft.com/office/drawing/2014/main" id="{34D68609-14D1-4AFB-ADC2-03A4CFFD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905" y="2652041"/>
              <a:ext cx="2751932" cy="1177231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Содержательная область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4">
              <a:extLst>
                <a:ext uri="{FF2B5EF4-FFF2-40B4-BE49-F238E27FC236}">
                  <a16:creationId xmlns="" xmlns:a16="http://schemas.microsoft.com/office/drawing/2014/main" id="{63E0368C-D8F5-4A27-97F2-F5A5D3BA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347" y="4614658"/>
              <a:ext cx="2461796" cy="1062560"/>
            </a:xfrm>
            <a:prstGeom prst="flowChartPunchedTap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Контекст</a:t>
              </a:r>
              <a:endPara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5">
              <a:extLst>
                <a:ext uri="{FF2B5EF4-FFF2-40B4-BE49-F238E27FC236}">
                  <a16:creationId xmlns="" xmlns:a16="http://schemas.microsoft.com/office/drawing/2014/main" id="{006C284E-5B83-4273-AD4C-23696796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314" y="2314108"/>
              <a:ext cx="2319948" cy="1598707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Оцениваемые компетенции </a:t>
              </a:r>
              <a:endPara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="" xmlns:a16="http://schemas.microsoft.com/office/drawing/2014/main" id="{D2787B1D-BA97-4E35-8BF8-083DBF8A0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2548">
              <a:off x="3853859" y="4552001"/>
              <a:ext cx="974725" cy="452438"/>
            </a:xfrm>
            <a:prstGeom prst="rightArrow">
              <a:avLst>
                <a:gd name="adj1" fmla="val 41667"/>
                <a:gd name="adj2" fmla="val 53860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="" xmlns:a16="http://schemas.microsoft.com/office/drawing/2014/main" id="{68A127A5-AAA0-4783-9DC5-49D1C7C44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0269">
              <a:off x="3802612" y="3607825"/>
              <a:ext cx="950913" cy="366713"/>
            </a:xfrm>
            <a:prstGeom prst="rightArrow">
              <a:avLst>
                <a:gd name="adj1" fmla="val 50000"/>
                <a:gd name="adj2" fmla="val 6482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AutoShape 18">
              <a:extLst>
                <a:ext uri="{FF2B5EF4-FFF2-40B4-BE49-F238E27FC236}">
                  <a16:creationId xmlns="" xmlns:a16="http://schemas.microsoft.com/office/drawing/2014/main" id="{6FC0ADEE-EFEF-447C-A535-F9D3E49EC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29011">
              <a:off x="6694533" y="3538607"/>
              <a:ext cx="965754" cy="336068"/>
            </a:xfrm>
            <a:prstGeom prst="leftArrow">
              <a:avLst>
                <a:gd name="adj1" fmla="val 57300"/>
                <a:gd name="adj2" fmla="val 5474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Блок-схема: перфолента 17">
              <a:extLst>
                <a:ext uri="{FF2B5EF4-FFF2-40B4-BE49-F238E27FC236}">
                  <a16:creationId xmlns="" xmlns:a16="http://schemas.microsoft.com/office/drawing/2014/main" id="{2AEDBDCE-ECAF-4C4A-AB21-B85B52502DE5}"/>
                </a:ext>
              </a:extLst>
            </p:cNvPr>
            <p:cNvSpPr/>
            <p:nvPr/>
          </p:nvSpPr>
          <p:spPr>
            <a:xfrm>
              <a:off x="4214316" y="5454846"/>
              <a:ext cx="2963094" cy="1062560"/>
            </a:xfrm>
            <a:prstGeom prst="flowChartPunchedTape">
              <a:avLst/>
            </a:prstGeom>
            <a:solidFill>
              <a:srgbClr val="FAAC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</a:rPr>
                <a:t>Формат ответа</a:t>
              </a:r>
            </a:p>
          </p:txBody>
        </p:sp>
        <p:sp>
          <p:nvSpPr>
            <p:cNvPr id="19" name="AutoShape 19">
              <a:extLst>
                <a:ext uri="{FF2B5EF4-FFF2-40B4-BE49-F238E27FC236}">
                  <a16:creationId xmlns="" xmlns:a16="http://schemas.microsoft.com/office/drawing/2014/main" id="{467AF659-500A-411E-9B1F-441389367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0281" y="4892693"/>
              <a:ext cx="892175" cy="347663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AutoShape 19">
              <a:extLst>
                <a:ext uri="{FF2B5EF4-FFF2-40B4-BE49-F238E27FC236}">
                  <a16:creationId xmlns="" xmlns:a16="http://schemas.microsoft.com/office/drawing/2014/main" id="{DF152886-F38D-4859-AC5D-F3969F6C48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8210">
              <a:off x="6627538" y="4493468"/>
              <a:ext cx="857180" cy="371534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56767" y="1476676"/>
            <a:ext cx="4408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Bookman Old Style" pitchFamily="18" charset="0"/>
              </a:rPr>
              <a:t>Структура заданий в формате </a:t>
            </a:r>
            <a:r>
              <a:rPr lang="en-US" sz="3600" b="1" dirty="0" smtClean="0">
                <a:solidFill>
                  <a:schemeClr val="accent1"/>
                </a:solidFill>
                <a:latin typeface="Bookman Old Style" pitchFamily="18" charset="0"/>
              </a:rPr>
              <a:t>PISA</a:t>
            </a:r>
            <a:endParaRPr lang="ru-RU" sz="36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6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624" y="234176"/>
            <a:ext cx="10047249" cy="1670824"/>
          </a:xfrm>
          <a:ln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Структура задания на формирование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функциональной грамотности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723" y="1471961"/>
          <a:ext cx="11675325" cy="521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065"/>
                <a:gridCol w="2335065"/>
                <a:gridCol w="2335065"/>
                <a:gridCol w="2335065"/>
                <a:gridCol w="2335065"/>
              </a:tblGrid>
              <a:tr h="439919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38933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Bookman Old Style" pitchFamily="18" charset="0"/>
                        </a:rPr>
                        <a:t>Название задания</a:t>
                      </a:r>
                    </a:p>
                    <a:p>
                      <a:pPr algn="ctr"/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Отражает сюжет,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зачастую носит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образный характер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Bookman Old Style" pitchFamily="18" charset="0"/>
                        </a:rPr>
                        <a:t>Сюжет</a:t>
                      </a:r>
                    </a:p>
                    <a:p>
                      <a:pPr algn="ctr"/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Описывает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совокупность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Взаимосвязан</a:t>
                      </a:r>
                    </a:p>
                    <a:p>
                      <a:pPr algn="ctr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ных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событий, факторов,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явлений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Bookman Old Style" pitchFamily="18" charset="0"/>
                        </a:rPr>
                        <a:t>Стимул задания</a:t>
                      </a:r>
                    </a:p>
                    <a:p>
                      <a:pPr algn="ctr"/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Ориентирует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учащегося в контексте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задания и мотивирует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на его выполнение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err="1" smtClean="0">
                          <a:latin typeface="Bookman Old Style" pitchFamily="18" charset="0"/>
                        </a:rPr>
                        <a:t>Формулиров</a:t>
                      </a:r>
                      <a:endParaRPr lang="ru-RU" sz="2000" u="sng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u="sng" dirty="0" err="1" smtClean="0">
                          <a:latin typeface="Bookman Old Style" pitchFamily="18" charset="0"/>
                        </a:rPr>
                        <a:t>ка</a:t>
                      </a:r>
                      <a:r>
                        <a:rPr lang="ru-RU" sz="2000" u="sng" dirty="0" smtClean="0">
                          <a:latin typeface="Bookman Old Style" pitchFamily="18" charset="0"/>
                        </a:rPr>
                        <a:t> задачи</a:t>
                      </a:r>
                    </a:p>
                    <a:p>
                      <a:pPr algn="ctr"/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Точно указывает на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деятельность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учащегося,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необходимую для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выполнения задания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Bookman Old Style" pitchFamily="18" charset="0"/>
                        </a:rPr>
                        <a:t>Оценка</a:t>
                      </a:r>
                      <a:r>
                        <a:rPr lang="ru-RU" sz="2000" u="sng" baseline="0" dirty="0" smtClean="0">
                          <a:latin typeface="Bookman Old Style" pitchFamily="18" charset="0"/>
                        </a:rPr>
                        <a:t> выполненной задачи</a:t>
                      </a:r>
                    </a:p>
                    <a:p>
                      <a:pPr algn="ctr"/>
                      <a:endParaRPr lang="ru-RU" sz="2000" baseline="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Содержит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предполагаемый ответ и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указывает на количество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баллов оценки ответа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439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2"/>
          <p:cNvSpPr txBox="1">
            <a:spLocks/>
          </p:cNvSpPr>
          <p:nvPr/>
        </p:nvSpPr>
        <p:spPr bwMode="auto">
          <a:xfrm>
            <a:off x="669073" y="178420"/>
            <a:ext cx="10972800" cy="118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ctr"/>
            <a:r>
              <a:rPr lang="ru-RU" altLang="ru-RU" sz="3000" dirty="0">
                <a:solidFill>
                  <a:srgbClr val="3B5A79"/>
                </a:solidFill>
                <a:ea typeface="MS PGothic" pitchFamily="34" charset="-128"/>
              </a:rPr>
              <a:t> </a:t>
            </a:r>
            <a:endParaRPr lang="en-US" altLang="ru-RU" sz="3000" dirty="0">
              <a:solidFill>
                <a:srgbClr val="3B5A79"/>
              </a:solidFill>
              <a:ea typeface="MS PGothic" pitchFamily="34" charset="-128"/>
            </a:endParaRPr>
          </a:p>
          <a:p>
            <a:pPr algn="ctr"/>
            <a:endParaRPr lang="en-US" altLang="ru-RU" sz="3000" b="1" dirty="0" smtClean="0">
              <a:solidFill>
                <a:srgbClr val="3B5A79"/>
              </a:solidFill>
              <a:ea typeface="MS PGothic" pitchFamily="34" charset="-128"/>
            </a:endParaRPr>
          </a:p>
          <a:p>
            <a:pPr algn="ctr"/>
            <a:endParaRPr lang="en-US" altLang="ru-RU" sz="3000" b="1" dirty="0">
              <a:solidFill>
                <a:srgbClr val="3B5A79"/>
              </a:solidFill>
              <a:ea typeface="MS PGothic" pitchFamily="34" charset="-128"/>
            </a:endParaRPr>
          </a:p>
          <a:p>
            <a:pPr algn="ctr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MS PGothic" pitchFamily="34" charset="-128"/>
              </a:rPr>
              <a:t>Структура измерительных материалов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MS PGothic" pitchFamily="34" charset="-128"/>
            </a:endParaRPr>
          </a:p>
          <a:p>
            <a:pPr algn="ctr"/>
            <a:r>
              <a:rPr lang="en-US" altLang="ru-RU" sz="3000" b="1" dirty="0" smtClean="0">
                <a:solidFill>
                  <a:srgbClr val="FF0000"/>
                </a:solidFill>
                <a:latin typeface="Bookman Old Style" pitchFamily="18" charset="0"/>
                <a:ea typeface="MS PGothic" pitchFamily="34" charset="-128"/>
              </a:rPr>
              <a:t>PISA</a:t>
            </a:r>
            <a:endParaRPr lang="ru-RU" sz="3000" b="1" dirty="0">
              <a:solidFill>
                <a:srgbClr val="FF0000"/>
              </a:solidFill>
              <a:latin typeface="Bookman Old Style" pitchFamily="18" charset="0"/>
              <a:ea typeface="MS PGothic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3816" y="1278934"/>
          <a:ext cx="11485756" cy="5412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37949">
                  <a:extLst>
                    <a:ext uri="{9D8B030D-6E8A-4147-A177-3AD203B41FA5}">
                      <a16:colId xmlns="" xmlns:a16="http://schemas.microsoft.com/office/drawing/2014/main" val="2219835874"/>
                    </a:ext>
                  </a:extLst>
                </a:gridCol>
                <a:gridCol w="2448060">
                  <a:extLst>
                    <a:ext uri="{9D8B030D-6E8A-4147-A177-3AD203B41FA5}">
                      <a16:colId xmlns="" xmlns:a16="http://schemas.microsoft.com/office/drawing/2014/main" val="4132060697"/>
                    </a:ext>
                  </a:extLst>
                </a:gridCol>
                <a:gridCol w="2800176">
                  <a:extLst>
                    <a:ext uri="{9D8B030D-6E8A-4147-A177-3AD203B41FA5}">
                      <a16:colId xmlns="" xmlns:a16="http://schemas.microsoft.com/office/drawing/2014/main" val="400365045"/>
                    </a:ext>
                  </a:extLst>
                </a:gridCol>
                <a:gridCol w="2699571">
                  <a:extLst>
                    <a:ext uri="{9D8B030D-6E8A-4147-A177-3AD203B41FA5}">
                      <a16:colId xmlns="" xmlns:a16="http://schemas.microsoft.com/office/drawing/2014/main" val="3511117170"/>
                    </a:ext>
                  </a:extLst>
                </a:gridCol>
              </a:tblGrid>
              <a:tr h="9156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Читательская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Математическая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Естественно-</a:t>
                      </a:r>
                    </a:p>
                    <a:p>
                      <a:pPr algn="ctr"/>
                      <a:r>
                        <a:rPr lang="ru-RU" dirty="0" smtClean="0"/>
                        <a:t>научная</a:t>
                      </a:r>
                      <a:r>
                        <a:rPr lang="ru-RU" baseline="0" dirty="0" smtClean="0"/>
                        <a:t> грамотность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078401"/>
                  </a:ext>
                </a:extLst>
              </a:tr>
              <a:tr h="10131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Bookman Old Style" pitchFamily="18" charset="0"/>
                        </a:rPr>
                        <a:t>СОДЕРЖАТЕЛЬНАЯ ОБЛАСТЬ</a:t>
                      </a:r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Типы и форматы текста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Разделы математики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Естественнонаучные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предметы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9058481"/>
                  </a:ext>
                </a:extLst>
              </a:tr>
              <a:tr h="208888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КОМПЕТЕНТНОСТНАЯ ОБЛАСТЬ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Работать с информацией: находить и извлекать, осмысливать и оценивать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Формулировать, применять, интерпретировать и оценивать результаты с позиции математики и реальной проблемы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Давать научные объяснения, применять е</a:t>
                      </a:r>
                      <a:r>
                        <a:rPr lang="en-US" sz="1800" dirty="0" smtClean="0">
                          <a:latin typeface="Bookman Old Style" pitchFamily="18" charset="0"/>
                        </a:rPr>
                        <a:t>/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н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методы исследования, интерпретировать данные, делать выводы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334652"/>
                  </a:ext>
                </a:extLst>
              </a:tr>
              <a:tr h="11976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КОНТЕКСТЫ</a:t>
                      </a:r>
                      <a:r>
                        <a:rPr lang="en-US" sz="2000" b="1" dirty="0" smtClean="0">
                          <a:latin typeface="Bookman Old Style" pitchFamily="18" charset="0"/>
                        </a:rPr>
                        <a:t>/</a:t>
                      </a:r>
                      <a:endParaRPr lang="ru-RU" sz="20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СИТУАЦИИ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Ситуация функционирования текста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Мир индивидуума, социума, образования и науки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itchFamily="18" charset="0"/>
                        </a:rPr>
                        <a:t>Здоровье, ресурсы,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среда, связь науки и технологий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722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36385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653</TotalTime>
  <Words>1314</Words>
  <Application>Microsoft Office PowerPoint</Application>
  <PresentationFormat>Произвольный</PresentationFormat>
  <Paragraphs>265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«Функциональная грамотность учителя – основа развития функциональной грамотности ученика».     </vt:lpstr>
      <vt:lpstr>Слайд 2</vt:lpstr>
      <vt:lpstr>Структура измерительных материалов  PISA</vt:lpstr>
      <vt:lpstr>Особенности заданий для формирования и оценки  функциональной грамотности</vt:lpstr>
      <vt:lpstr>Новое в заданиях для формирования и оценки  функциональной грамотности</vt:lpstr>
      <vt:lpstr>СТРУКТУРА  ЗАДАНИЙ  В  ИССЛЕДОВАНИИ  PISA</vt:lpstr>
      <vt:lpstr>Концептуальные рамки для разработки измерительных материалов</vt:lpstr>
      <vt:lpstr>Структура задания на формирование  функциональной грамотности.</vt:lpstr>
      <vt:lpstr>Слайд 9</vt:lpstr>
      <vt:lpstr>Читательская грамотность</vt:lpstr>
      <vt:lpstr>Требования к текстам</vt:lpstr>
      <vt:lpstr>Естественнонаучная грамотность</vt:lpstr>
      <vt:lpstr>Уточнение концептуальных рамок: естественнонаучная грамотность</vt:lpstr>
      <vt:lpstr>Математическая грамотность</vt:lpstr>
      <vt:lpstr>Уточнение концептуальных рамок: математическая грамотность (PISA 2021)</vt:lpstr>
      <vt:lpstr>Слайд 16</vt:lpstr>
      <vt:lpstr>ЭЛЕКТРОННЫЙ БАНК ЗАДАНИЙ  ДЛЯ ОЦЕНКИ ФУНКЦИОНАЛЬНОЙ  ГРАМОТНОСТИ https://fg.resh.edu.ru/</vt:lpstr>
      <vt:lpstr>Диагностические работы  PISA</vt:lpstr>
      <vt:lpstr>Теперь главное - не накапливать знания, а уметь их применять. </vt:lpstr>
      <vt:lpstr>Слайд 20</vt:lpstr>
      <vt:lpstr>Слайд 21</vt:lpstr>
      <vt:lpstr>Слайд 22</vt:lpstr>
      <vt:lpstr>Особенности заданий для формирования и оценки  функциональной грамотности </vt:lpstr>
      <vt:lpstr>Отличие функциональной грамотности от  академической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</dc:creator>
  <cp:lastModifiedBy>Mercury</cp:lastModifiedBy>
  <cp:revision>77</cp:revision>
  <dcterms:created xsi:type="dcterms:W3CDTF">2021-02-12T14:57:35Z</dcterms:created>
  <dcterms:modified xsi:type="dcterms:W3CDTF">2021-12-15T09:59:33Z</dcterms:modified>
</cp:coreProperties>
</file>